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60" r:id="rId5"/>
    <p:sldId id="277" r:id="rId6"/>
    <p:sldId id="278" r:id="rId7"/>
    <p:sldId id="298" r:id="rId8"/>
    <p:sldId id="297" r:id="rId9"/>
    <p:sldId id="280" r:id="rId10"/>
    <p:sldId id="285" r:id="rId11"/>
    <p:sldId id="303" r:id="rId12"/>
    <p:sldId id="284" r:id="rId13"/>
    <p:sldId id="290" r:id="rId14"/>
    <p:sldId id="287" r:id="rId15"/>
    <p:sldId id="288" r:id="rId16"/>
    <p:sldId id="289" r:id="rId17"/>
    <p:sldId id="291" r:id="rId18"/>
    <p:sldId id="299" r:id="rId19"/>
    <p:sldId id="293" r:id="rId20"/>
    <p:sldId id="294" r:id="rId21"/>
    <p:sldId id="295" r:id="rId22"/>
    <p:sldId id="296" r:id="rId23"/>
    <p:sldId id="302" r:id="rId24"/>
    <p:sldId id="30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7E7"/>
    <a:srgbClr val="1B435D"/>
    <a:srgbClr val="F8AB08"/>
    <a:srgbClr val="76DC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varScale="1">
        <p:scale>
          <a:sx n="84" d="100"/>
          <a:sy n="84" d="100"/>
        </p:scale>
        <p:origin x="63" y="7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urface\Documents\Doc%20Amal\Mission%20AREP\BP\Slid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urface\Documents\Doc%20Amal\Mission%20AREP\BP\Slid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urface\Documents\Doc%20Amal\Mission%20AREP\BP\Hypotheses%20CA\Sc&#233;nario%20Central.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xlsx"/></Relationships>
</file>

<file path=ppt/charts/_rels/chart5.xml.rels><?xml version="1.0" encoding="UTF-8" standalone="yes"?>
<Relationships xmlns="http://schemas.openxmlformats.org/package/2006/relationships"><Relationship Id="rId3" Type="http://schemas.openxmlformats.org/officeDocument/2006/relationships/oleObject" Target="file:///C:\Users\surface\Documents\Doc%20Amal\Mission%20AREP\BP\Ressource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surface\Documents\Doc%20Amal\Mission%20AREP\BP\BP%20SDR.xls"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84639580826156"/>
          <c:y val="0"/>
          <c:w val="0.80151836136708499"/>
          <c:h val="1"/>
        </c:manualLayout>
      </c:layout>
      <c:pieChart>
        <c:varyColors val="1"/>
        <c:ser>
          <c:idx val="0"/>
          <c:order val="0"/>
          <c:dPt>
            <c:idx val="0"/>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1-9265-466D-9EE8-6B26BB46E6C1}"/>
              </c:ext>
            </c:extLst>
          </c:dPt>
          <c:dPt>
            <c:idx val="1"/>
            <c:bubble3D val="0"/>
            <c:spPr>
              <a:solidFill>
                <a:schemeClr val="accent6">
                  <a:lumMod val="20000"/>
                  <a:lumOff val="80000"/>
                </a:schemeClr>
              </a:solidFill>
              <a:ln w="19050">
                <a:solidFill>
                  <a:schemeClr val="lt1"/>
                </a:solidFill>
              </a:ln>
              <a:effectLst/>
            </c:spPr>
            <c:extLst>
              <c:ext xmlns:c16="http://schemas.microsoft.com/office/drawing/2014/chart" uri="{C3380CC4-5D6E-409C-BE32-E72D297353CC}">
                <c16:uniqueId val="{00000003-9265-466D-9EE8-6B26BB46E6C1}"/>
              </c:ext>
            </c:extLst>
          </c:dPt>
          <c:dPt>
            <c:idx val="2"/>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5-9265-466D-9EE8-6B26BB46E6C1}"/>
              </c:ext>
            </c:extLst>
          </c:dPt>
          <c:dPt>
            <c:idx val="3"/>
            <c:bubble3D val="0"/>
            <c:spPr>
              <a:solidFill>
                <a:schemeClr val="accent4">
                  <a:lumMod val="20000"/>
                  <a:lumOff val="80000"/>
                </a:schemeClr>
              </a:solidFill>
              <a:ln w="19050">
                <a:solidFill>
                  <a:schemeClr val="lt1"/>
                </a:solidFill>
              </a:ln>
              <a:effectLst/>
            </c:spPr>
            <c:extLst>
              <c:ext xmlns:c16="http://schemas.microsoft.com/office/drawing/2014/chart" uri="{C3380CC4-5D6E-409C-BE32-E72D297353CC}">
                <c16:uniqueId val="{00000007-9265-466D-9EE8-6B26BB46E6C1}"/>
              </c:ext>
            </c:extLst>
          </c:dPt>
          <c:dLbls>
            <c:dLbl>
              <c:idx val="0"/>
              <c:layout>
                <c:manualLayout>
                  <c:x val="-0.16836702534780065"/>
                  <c:y val="0.19470206146485988"/>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265-466D-9EE8-6B26BB46E6C1}"/>
                </c:ext>
              </c:extLst>
            </c:dLbl>
            <c:dLbl>
              <c:idx val="1"/>
              <c:layout>
                <c:manualLayout>
                  <c:x val="-0.19243179968046026"/>
                  <c:y val="-0.22413809945916452"/>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r>
                      <a:rPr lang="en-US" sz="1200" dirty="0" err="1"/>
                      <a:t>Organisation</a:t>
                    </a:r>
                    <a:endParaRPr lang="en-US" sz="1200" dirty="0"/>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0.24441651141934786"/>
                      <c:h val="0.1407899293601893"/>
                    </c:manualLayout>
                  </c15:layout>
                </c:ext>
                <c:ext xmlns:c16="http://schemas.microsoft.com/office/drawing/2014/chart" uri="{C3380CC4-5D6E-409C-BE32-E72D297353CC}">
                  <c16:uniqueId val="{00000003-9265-466D-9EE8-6B26BB46E6C1}"/>
                </c:ext>
              </c:extLst>
            </c:dLbl>
            <c:dLbl>
              <c:idx val="2"/>
              <c:layout>
                <c:manualLayout>
                  <c:x val="0.18631588682014147"/>
                  <c:y val="-0.26468784653038691"/>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0"/>
              <c:showCatName val="1"/>
              <c:showSerName val="0"/>
              <c:showPercent val="0"/>
              <c:showBubbleSize val="0"/>
              <c:extLst>
                <c:ext xmlns:c15="http://schemas.microsoft.com/office/drawing/2012/chart" uri="{CE6537A1-D6FC-4f65-9D91-7224C49458BB}">
                  <c15:layout>
                    <c:manualLayout>
                      <c:w val="0.28456535415249562"/>
                      <c:h val="0.11461692941659525"/>
                    </c:manualLayout>
                  </c15:layout>
                </c:ext>
                <c:ext xmlns:c16="http://schemas.microsoft.com/office/drawing/2014/chart" uri="{C3380CC4-5D6E-409C-BE32-E72D297353CC}">
                  <c16:uniqueId val="{00000005-9265-466D-9EE8-6B26BB46E6C1}"/>
                </c:ext>
              </c:extLst>
            </c:dLbl>
            <c:dLbl>
              <c:idx val="3"/>
              <c:layout>
                <c:manualLayout>
                  <c:x val="0.17149914761008364"/>
                  <c:y val="0.21616311471871225"/>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265-466D-9EE8-6B26BB46E6C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Feuil1!$B$3:$B$6</c:f>
              <c:strCache>
                <c:ptCount val="4"/>
                <c:pt idx="0">
                  <c:v>Mission</c:v>
                </c:pt>
                <c:pt idx="1">
                  <c:v>Actionnariat</c:v>
                </c:pt>
                <c:pt idx="2">
                  <c:v>Remunération</c:v>
                </c:pt>
                <c:pt idx="3">
                  <c:v>Capital</c:v>
                </c:pt>
              </c:strCache>
            </c:strRef>
          </c:cat>
          <c:val>
            <c:numRef>
              <c:f>Feuil1!$C$3:$C$6</c:f>
              <c:numCache>
                <c:formatCode>General</c:formatCode>
                <c:ptCount val="4"/>
                <c:pt idx="0">
                  <c:v>10</c:v>
                </c:pt>
                <c:pt idx="1">
                  <c:v>10</c:v>
                </c:pt>
                <c:pt idx="2">
                  <c:v>10</c:v>
                </c:pt>
                <c:pt idx="3">
                  <c:v>10</c:v>
                </c:pt>
              </c:numCache>
            </c:numRef>
          </c:val>
          <c:extLst>
            <c:ext xmlns:c16="http://schemas.microsoft.com/office/drawing/2014/chart" uri="{C3380CC4-5D6E-409C-BE32-E72D297353CC}">
              <c16:uniqueId val="{00000008-9265-466D-9EE8-6B26BB46E6C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84639580826156"/>
          <c:y val="0"/>
          <c:w val="0.80151836136708499"/>
          <c:h val="1"/>
        </c:manualLayout>
      </c:layout>
      <c:pieChart>
        <c:varyColors val="1"/>
        <c:ser>
          <c:idx val="0"/>
          <c:order val="0"/>
          <c:dPt>
            <c:idx val="0"/>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1-9265-466D-9EE8-6B26BB46E6C1}"/>
              </c:ext>
            </c:extLst>
          </c:dPt>
          <c:dPt>
            <c:idx val="1"/>
            <c:bubble3D val="0"/>
            <c:spPr>
              <a:solidFill>
                <a:schemeClr val="accent6">
                  <a:lumMod val="20000"/>
                  <a:lumOff val="80000"/>
                </a:schemeClr>
              </a:solidFill>
              <a:ln w="19050">
                <a:solidFill>
                  <a:schemeClr val="lt1"/>
                </a:solidFill>
              </a:ln>
              <a:effectLst/>
            </c:spPr>
            <c:extLst>
              <c:ext xmlns:c16="http://schemas.microsoft.com/office/drawing/2014/chart" uri="{C3380CC4-5D6E-409C-BE32-E72D297353CC}">
                <c16:uniqueId val="{00000003-9265-466D-9EE8-6B26BB46E6C1}"/>
              </c:ext>
            </c:extLst>
          </c:dPt>
          <c:dPt>
            <c:idx val="2"/>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5-9265-466D-9EE8-6B26BB46E6C1}"/>
              </c:ext>
            </c:extLst>
          </c:dPt>
          <c:dPt>
            <c:idx val="3"/>
            <c:bubble3D val="0"/>
            <c:spPr>
              <a:solidFill>
                <a:schemeClr val="accent4">
                  <a:lumMod val="20000"/>
                  <a:lumOff val="80000"/>
                </a:schemeClr>
              </a:solidFill>
              <a:ln w="19050">
                <a:solidFill>
                  <a:schemeClr val="lt1"/>
                </a:solidFill>
              </a:ln>
              <a:effectLst/>
            </c:spPr>
            <c:extLst>
              <c:ext xmlns:c16="http://schemas.microsoft.com/office/drawing/2014/chart" uri="{C3380CC4-5D6E-409C-BE32-E72D297353CC}">
                <c16:uniqueId val="{00000007-9265-466D-9EE8-6B26BB46E6C1}"/>
              </c:ext>
            </c:extLst>
          </c:dPt>
          <c:dLbls>
            <c:dLbl>
              <c:idx val="0"/>
              <c:layout>
                <c:manualLayout>
                  <c:x val="-0.16836702534780065"/>
                  <c:y val="0.19470206146485988"/>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265-466D-9EE8-6B26BB46E6C1}"/>
                </c:ext>
              </c:extLst>
            </c:dLbl>
            <c:dLbl>
              <c:idx val="1"/>
              <c:layout>
                <c:manualLayout>
                  <c:x val="-0.19243179968046026"/>
                  <c:y val="-0.22413809945916452"/>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r>
                      <a:rPr lang="en-US" dirty="0" err="1"/>
                      <a:t>Effectif</a:t>
                    </a:r>
                    <a:endParaRPr lang="en-US" dirty="0"/>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0"/>
              <c:showCatName val="1"/>
              <c:showSerName val="0"/>
              <c:showPercent val="0"/>
              <c:showBubbleSize val="0"/>
              <c:extLst>
                <c:ext xmlns:c15="http://schemas.microsoft.com/office/drawing/2012/chart" uri="{CE6537A1-D6FC-4f65-9D91-7224C49458BB}">
                  <c15:layout>
                    <c:manualLayout>
                      <c:w val="0.24441651141934786"/>
                      <c:h val="0.1407899293601893"/>
                    </c:manualLayout>
                  </c15:layout>
                </c:ext>
                <c:ext xmlns:c16="http://schemas.microsoft.com/office/drawing/2014/chart" uri="{C3380CC4-5D6E-409C-BE32-E72D297353CC}">
                  <c16:uniqueId val="{00000003-9265-466D-9EE8-6B26BB46E6C1}"/>
                </c:ext>
              </c:extLst>
            </c:dLbl>
            <c:dLbl>
              <c:idx val="2"/>
              <c:layout>
                <c:manualLayout>
                  <c:x val="0.18631588682014147"/>
                  <c:y val="-0.26468784653038691"/>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0"/>
              <c:showCatName val="1"/>
              <c:showSerName val="0"/>
              <c:showPercent val="0"/>
              <c:showBubbleSize val="0"/>
              <c:extLst>
                <c:ext xmlns:c15="http://schemas.microsoft.com/office/drawing/2012/chart" uri="{CE6537A1-D6FC-4f65-9D91-7224C49458BB}">
                  <c15:layout>
                    <c:manualLayout>
                      <c:w val="0.28456535415249562"/>
                      <c:h val="0.11461692941659525"/>
                    </c:manualLayout>
                  </c15:layout>
                </c:ext>
                <c:ext xmlns:c16="http://schemas.microsoft.com/office/drawing/2014/chart" uri="{C3380CC4-5D6E-409C-BE32-E72D297353CC}">
                  <c16:uniqueId val="{00000005-9265-466D-9EE8-6B26BB46E6C1}"/>
                </c:ext>
              </c:extLst>
            </c:dLbl>
            <c:dLbl>
              <c:idx val="3"/>
              <c:layout>
                <c:manualLayout>
                  <c:x val="0.17149914761008364"/>
                  <c:y val="0.21616311471871225"/>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265-466D-9EE8-6B26BB46E6C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0"/>
            <c:showCatName val="1"/>
            <c:showSerName val="0"/>
            <c:showPercent val="0"/>
            <c:showBubbleSize val="0"/>
            <c:showLeaderLines val="0"/>
            <c:extLst>
              <c:ext xmlns:c15="http://schemas.microsoft.com/office/drawing/2012/chart" uri="{CE6537A1-D6FC-4f65-9D91-7224C49458BB}"/>
            </c:extLst>
          </c:dLbls>
          <c:cat>
            <c:strRef>
              <c:f>Feuil1!$B$3:$B$6</c:f>
              <c:strCache>
                <c:ptCount val="4"/>
                <c:pt idx="0">
                  <c:v>Mission</c:v>
                </c:pt>
                <c:pt idx="1">
                  <c:v>Actionnariat</c:v>
                </c:pt>
                <c:pt idx="2">
                  <c:v>Remunération</c:v>
                </c:pt>
                <c:pt idx="3">
                  <c:v>Capital</c:v>
                </c:pt>
              </c:strCache>
            </c:strRef>
          </c:cat>
          <c:val>
            <c:numRef>
              <c:f>Feuil1!$C$3:$C$6</c:f>
              <c:numCache>
                <c:formatCode>General</c:formatCode>
                <c:ptCount val="4"/>
                <c:pt idx="0">
                  <c:v>10</c:v>
                </c:pt>
                <c:pt idx="1">
                  <c:v>10</c:v>
                </c:pt>
                <c:pt idx="2">
                  <c:v>10</c:v>
                </c:pt>
                <c:pt idx="3">
                  <c:v>10</c:v>
                </c:pt>
              </c:numCache>
            </c:numRef>
          </c:val>
          <c:extLst>
            <c:ext xmlns:c16="http://schemas.microsoft.com/office/drawing/2014/chart" uri="{C3380CC4-5D6E-409C-BE32-E72D297353CC}">
              <c16:uniqueId val="{00000008-9265-466D-9EE8-6B26BB46E6C1}"/>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246799791252712E-2"/>
          <c:y val="0.27314814814814814"/>
          <c:w val="0.91605022855280815"/>
          <c:h val="0.44236803732866725"/>
        </c:manualLayout>
      </c:layout>
      <c:barChart>
        <c:barDir val="col"/>
        <c:grouping val="clustered"/>
        <c:varyColors val="0"/>
        <c:ser>
          <c:idx val="0"/>
          <c:order val="0"/>
          <c:tx>
            <c:strRef>
              <c:f>Global!$M$5</c:f>
              <c:strCache>
                <c:ptCount val="1"/>
                <c:pt idx="0">
                  <c:v>Global Coopératives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Global!$N$4:$R$4</c:f>
              <c:strCache>
                <c:ptCount val="5"/>
                <c:pt idx="0">
                  <c:v>Année 1</c:v>
                </c:pt>
                <c:pt idx="1">
                  <c:v>Année 2</c:v>
                </c:pt>
                <c:pt idx="2">
                  <c:v>Année 3</c:v>
                </c:pt>
                <c:pt idx="3">
                  <c:v>Année 4</c:v>
                </c:pt>
                <c:pt idx="4">
                  <c:v>Année 5</c:v>
                </c:pt>
              </c:strCache>
            </c:strRef>
          </c:cat>
          <c:val>
            <c:numRef>
              <c:f>Global!$N$5:$R$5</c:f>
              <c:numCache>
                <c:formatCode>_-* #,##0.0_-;\-* #,##0.0_-;_-* "-"??_-;_-@_-</c:formatCode>
                <c:ptCount val="5"/>
                <c:pt idx="0">
                  <c:v>69.484999999999999</c:v>
                </c:pt>
                <c:pt idx="1">
                  <c:v>84.873500000000007</c:v>
                </c:pt>
                <c:pt idx="2">
                  <c:v>114.20085000000002</c:v>
                </c:pt>
                <c:pt idx="3">
                  <c:v>130.28897750000002</c:v>
                </c:pt>
                <c:pt idx="4">
                  <c:v>148.68612412499999</c:v>
                </c:pt>
              </c:numCache>
            </c:numRef>
          </c:val>
          <c:extLst>
            <c:ext xmlns:c16="http://schemas.microsoft.com/office/drawing/2014/chart" uri="{C3380CC4-5D6E-409C-BE32-E72D297353CC}">
              <c16:uniqueId val="{00000000-9B38-4B72-98B7-7EB1F6246661}"/>
            </c:ext>
          </c:extLst>
        </c:ser>
        <c:ser>
          <c:idx val="1"/>
          <c:order val="1"/>
          <c:tx>
            <c:strRef>
              <c:f>Global!$M$6</c:f>
              <c:strCache>
                <c:ptCount val="1"/>
                <c:pt idx="0">
                  <c:v>Artisans Plateforme &amp; individuels</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Global!$N$4:$R$4</c:f>
              <c:strCache>
                <c:ptCount val="5"/>
                <c:pt idx="0">
                  <c:v>Année 1</c:v>
                </c:pt>
                <c:pt idx="1">
                  <c:v>Année 2</c:v>
                </c:pt>
                <c:pt idx="2">
                  <c:v>Année 3</c:v>
                </c:pt>
                <c:pt idx="3">
                  <c:v>Année 4</c:v>
                </c:pt>
                <c:pt idx="4">
                  <c:v>Année 5</c:v>
                </c:pt>
              </c:strCache>
            </c:strRef>
          </c:cat>
          <c:val>
            <c:numRef>
              <c:f>Global!$N$6:$R$6</c:f>
              <c:numCache>
                <c:formatCode>_-* #,##0.0_-;\-* #,##0.0_-;_-* "-"??_-;_-@_-</c:formatCode>
                <c:ptCount val="5"/>
                <c:pt idx="0">
                  <c:v>22.172500100000001</c:v>
                </c:pt>
                <c:pt idx="1">
                  <c:v>32.248875399999996</c:v>
                </c:pt>
                <c:pt idx="2">
                  <c:v>50.363000000000007</c:v>
                </c:pt>
                <c:pt idx="3">
                  <c:v>58.690153500000015</c:v>
                </c:pt>
                <c:pt idx="4">
                  <c:v>72.691722468750001</c:v>
                </c:pt>
              </c:numCache>
            </c:numRef>
          </c:val>
          <c:extLst>
            <c:ext xmlns:c16="http://schemas.microsoft.com/office/drawing/2014/chart" uri="{C3380CC4-5D6E-409C-BE32-E72D297353CC}">
              <c16:uniqueId val="{00000001-9B38-4B72-98B7-7EB1F6246661}"/>
            </c:ext>
          </c:extLst>
        </c:ser>
        <c:ser>
          <c:idx val="2"/>
          <c:order val="2"/>
          <c:tx>
            <c:strRef>
              <c:f>Global!$M$7</c:f>
              <c:strCache>
                <c:ptCount val="1"/>
                <c:pt idx="0">
                  <c:v>Coonvention ministère tourisme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Global!$N$4:$R$4</c:f>
              <c:strCache>
                <c:ptCount val="5"/>
                <c:pt idx="0">
                  <c:v>Année 1</c:v>
                </c:pt>
                <c:pt idx="1">
                  <c:v>Année 2</c:v>
                </c:pt>
                <c:pt idx="2">
                  <c:v>Année 3</c:v>
                </c:pt>
                <c:pt idx="3">
                  <c:v>Année 4</c:v>
                </c:pt>
                <c:pt idx="4">
                  <c:v>Année 5</c:v>
                </c:pt>
              </c:strCache>
            </c:strRef>
          </c:cat>
          <c:val>
            <c:numRef>
              <c:f>Global!$N$7:$R$7</c:f>
              <c:numCache>
                <c:formatCode>_-* #,##0.0_-;\-* #,##0.0_-;_-* "-"??_-;_-@_-</c:formatCode>
                <c:ptCount val="5"/>
                <c:pt idx="0">
                  <c:v>3.4742500000000001</c:v>
                </c:pt>
                <c:pt idx="1">
                  <c:v>3.8216750000000004</c:v>
                </c:pt>
                <c:pt idx="2">
                  <c:v>4.2038425000000013</c:v>
                </c:pt>
                <c:pt idx="3">
                  <c:v>4.6242267500000018</c:v>
                </c:pt>
                <c:pt idx="4">
                  <c:v>5.0866494250000027</c:v>
                </c:pt>
              </c:numCache>
            </c:numRef>
          </c:val>
          <c:extLst>
            <c:ext xmlns:c16="http://schemas.microsoft.com/office/drawing/2014/chart" uri="{C3380CC4-5D6E-409C-BE32-E72D297353CC}">
              <c16:uniqueId val="{00000002-9B38-4B72-98B7-7EB1F6246661}"/>
            </c:ext>
          </c:extLst>
        </c:ser>
        <c:ser>
          <c:idx val="3"/>
          <c:order val="3"/>
          <c:tx>
            <c:strRef>
              <c:f>Global!$M$8</c:f>
              <c:strCache>
                <c:ptCount val="1"/>
                <c:pt idx="0">
                  <c:v>Plateforme électronique</c:v>
                </c:pt>
              </c:strCache>
            </c:strRef>
          </c:tx>
          <c:spPr>
            <a:solidFill>
              <a:schemeClr val="accent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Global!$N$4:$R$4</c:f>
              <c:strCache>
                <c:ptCount val="5"/>
                <c:pt idx="0">
                  <c:v>Année 1</c:v>
                </c:pt>
                <c:pt idx="1">
                  <c:v>Année 2</c:v>
                </c:pt>
                <c:pt idx="2">
                  <c:v>Année 3</c:v>
                </c:pt>
                <c:pt idx="3">
                  <c:v>Année 4</c:v>
                </c:pt>
                <c:pt idx="4">
                  <c:v>Année 5</c:v>
                </c:pt>
              </c:strCache>
            </c:strRef>
          </c:cat>
          <c:val>
            <c:numRef>
              <c:f>Global!$N$8:$R$8</c:f>
              <c:numCache>
                <c:formatCode>_-* #,##0.0_-;\-* #,##0.0_-;_-* "-"??_-;_-@_-</c:formatCode>
                <c:ptCount val="5"/>
                <c:pt idx="0">
                  <c:v>10.422750000000001</c:v>
                </c:pt>
                <c:pt idx="1">
                  <c:v>12.731025000000001</c:v>
                </c:pt>
                <c:pt idx="2">
                  <c:v>17.766678750000001</c:v>
                </c:pt>
                <c:pt idx="3">
                  <c:v>20.431680562499999</c:v>
                </c:pt>
                <c:pt idx="4">
                  <c:v>23.496432646874997</c:v>
                </c:pt>
              </c:numCache>
            </c:numRef>
          </c:val>
          <c:extLst>
            <c:ext xmlns:c16="http://schemas.microsoft.com/office/drawing/2014/chart" uri="{C3380CC4-5D6E-409C-BE32-E72D297353CC}">
              <c16:uniqueId val="{00000003-9B38-4B72-98B7-7EB1F6246661}"/>
            </c:ext>
          </c:extLst>
        </c:ser>
        <c:dLbls>
          <c:showLegendKey val="0"/>
          <c:showVal val="0"/>
          <c:showCatName val="0"/>
          <c:showSerName val="0"/>
          <c:showPercent val="0"/>
          <c:showBubbleSize val="0"/>
        </c:dLbls>
        <c:gapWidth val="109"/>
        <c:overlap val="-27"/>
        <c:axId val="429482096"/>
        <c:axId val="429483736"/>
      </c:barChart>
      <c:catAx>
        <c:axId val="429482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29483736"/>
        <c:crosses val="autoZero"/>
        <c:auto val="1"/>
        <c:lblAlgn val="ctr"/>
        <c:lblOffset val="100"/>
        <c:noMultiLvlLbl val="0"/>
      </c:catAx>
      <c:valAx>
        <c:axId val="429483736"/>
        <c:scaling>
          <c:orientation val="minMax"/>
        </c:scaling>
        <c:delete val="1"/>
        <c:axPos val="l"/>
        <c:numFmt formatCode="_-* #,##0.0_-;\-* #,##0.0_-;_-* &quot;-&quot;??_-;_-@_-" sourceLinked="1"/>
        <c:majorTickMark val="none"/>
        <c:minorTickMark val="none"/>
        <c:tickLblPos val="nextTo"/>
        <c:crossAx val="429482096"/>
        <c:crosses val="autoZero"/>
        <c:crossBetween val="between"/>
      </c:valAx>
      <c:spPr>
        <a:noFill/>
        <a:ln>
          <a:noFill/>
        </a:ln>
        <a:effectLst/>
      </c:spPr>
    </c:plotArea>
    <c:legend>
      <c:legendPos val="b"/>
      <c:layout>
        <c:manualLayout>
          <c:xMode val="edge"/>
          <c:yMode val="edge"/>
          <c:x val="3.5220909886264219E-3"/>
          <c:y val="0.82291557305336838"/>
          <c:w val="0.9512891513560805"/>
          <c:h val="0.1493066491688538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2465770527273E-2"/>
          <c:y val="0.11311212778167443"/>
          <c:w val="0.75568866191447237"/>
          <c:h val="0.88688787221832555"/>
        </c:manualLayout>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C92-4D65-81BF-01AF9D3ED5FA}"/>
              </c:ext>
            </c:extLst>
          </c:dPt>
          <c:dPt>
            <c:idx val="1"/>
            <c:bubble3D val="0"/>
            <c:spPr>
              <a:solidFill>
                <a:schemeClr val="accent2">
                  <a:lumMod val="20000"/>
                  <a:lumOff val="80000"/>
                </a:schemeClr>
              </a:solidFill>
              <a:ln w="19050">
                <a:solidFill>
                  <a:schemeClr val="lt1"/>
                </a:solidFill>
              </a:ln>
              <a:effectLst/>
            </c:spPr>
            <c:extLst>
              <c:ext xmlns:c16="http://schemas.microsoft.com/office/drawing/2014/chart" uri="{C3380CC4-5D6E-409C-BE32-E72D297353CC}">
                <c16:uniqueId val="{00000003-BC92-4D65-81BF-01AF9D3ED5F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C92-4D65-81BF-01AF9D3ED5FA}"/>
              </c:ext>
            </c:extLst>
          </c:dPt>
          <c:dPt>
            <c:idx val="3"/>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7-BC92-4D65-81BF-01AF9D3ED5FA}"/>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fr-FR"/>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C92-4D65-81BF-01AF9D3ED5F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Global!$M$21:$M$24</c:f>
              <c:strCache>
                <c:ptCount val="4"/>
                <c:pt idx="0">
                  <c:v>Tetouan</c:v>
                </c:pt>
                <c:pt idx="1">
                  <c:v>Al Hoceima</c:v>
                </c:pt>
                <c:pt idx="2">
                  <c:v>Ouazzane/ Chefchaouen</c:v>
                </c:pt>
                <c:pt idx="3">
                  <c:v>Assilah</c:v>
                </c:pt>
              </c:strCache>
            </c:strRef>
          </c:cat>
          <c:val>
            <c:numRef>
              <c:f>Global!$N$21:$N$24</c:f>
              <c:numCache>
                <c:formatCode>0.0</c:formatCode>
                <c:ptCount val="4"/>
                <c:pt idx="0">
                  <c:v>0.94172684375000026</c:v>
                </c:pt>
                <c:pt idx="1">
                  <c:v>1.3003757531250002</c:v>
                </c:pt>
                <c:pt idx="2">
                  <c:v>1.8781905299999997</c:v>
                </c:pt>
                <c:pt idx="3">
                  <c:v>0.79787400000000008</c:v>
                </c:pt>
              </c:numCache>
            </c:numRef>
          </c:val>
          <c:extLst>
            <c:ext xmlns:c16="http://schemas.microsoft.com/office/drawing/2014/chart" uri="{C3380CC4-5D6E-409C-BE32-E72D297353CC}">
              <c16:uniqueId val="{00000008-BC92-4D65-81BF-01AF9D3ED5FA}"/>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explosion val="24"/>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1-A3E2-4A0B-B74C-CBF2B14BA39E}"/>
              </c:ext>
            </c:extLst>
          </c:dPt>
          <c:dPt>
            <c:idx val="1"/>
            <c:bubble3D val="0"/>
            <c:explosion val="19"/>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A3E2-4A0B-B74C-CBF2B14BA39E}"/>
              </c:ext>
            </c:extLst>
          </c:dPt>
          <c:dPt>
            <c:idx val="2"/>
            <c:bubble3D val="0"/>
            <c:explosion val="14"/>
            <c:spPr>
              <a:solidFill>
                <a:schemeClr val="bg2"/>
              </a:solidFill>
              <a:ln w="19050">
                <a:solidFill>
                  <a:schemeClr val="lt1"/>
                </a:solidFill>
              </a:ln>
              <a:effectLst/>
            </c:spPr>
            <c:extLst>
              <c:ext xmlns:c16="http://schemas.microsoft.com/office/drawing/2014/chart" uri="{C3380CC4-5D6E-409C-BE32-E72D297353CC}">
                <c16:uniqueId val="{00000005-A3E2-4A0B-B74C-CBF2B14BA39E}"/>
              </c:ext>
            </c:extLst>
          </c:dPt>
          <c:dPt>
            <c:idx val="3"/>
            <c:bubble3D val="0"/>
            <c:explosion val="16"/>
            <c:spPr>
              <a:solidFill>
                <a:srgbClr val="1B435D"/>
              </a:solidFill>
              <a:ln w="19050">
                <a:solidFill>
                  <a:schemeClr val="lt1"/>
                </a:solidFill>
              </a:ln>
              <a:effectLst/>
            </c:spPr>
            <c:extLst>
              <c:ext xmlns:c16="http://schemas.microsoft.com/office/drawing/2014/chart" uri="{C3380CC4-5D6E-409C-BE32-E72D297353CC}">
                <c16:uniqueId val="{00000007-A3E2-4A0B-B74C-CBF2B14BA39E}"/>
              </c:ext>
            </c:extLst>
          </c:dPt>
          <c:dPt>
            <c:idx val="4"/>
            <c:bubble3D val="0"/>
            <c:explosion val="22"/>
            <c:spPr>
              <a:solidFill>
                <a:schemeClr val="accent5">
                  <a:lumMod val="20000"/>
                  <a:lumOff val="80000"/>
                </a:schemeClr>
              </a:solidFill>
              <a:ln w="19050">
                <a:solidFill>
                  <a:schemeClr val="lt1"/>
                </a:solidFill>
              </a:ln>
              <a:effectLst/>
            </c:spPr>
            <c:extLst>
              <c:ext xmlns:c16="http://schemas.microsoft.com/office/drawing/2014/chart" uri="{C3380CC4-5D6E-409C-BE32-E72D297353CC}">
                <c16:uniqueId val="{00000009-A3E2-4A0B-B74C-CBF2B14BA39E}"/>
              </c:ext>
            </c:extLst>
          </c:dPt>
          <c:dLbls>
            <c:dLbl>
              <c:idx val="1"/>
              <c:layout>
                <c:manualLayout>
                  <c:x val="-0.18252088801399824"/>
                  <c:y val="-8.4987987953995842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3E2-4A0B-B74C-CBF2B14BA39E}"/>
                </c:ext>
              </c:extLst>
            </c:dLbl>
            <c:dLbl>
              <c:idx val="2"/>
              <c:layout>
                <c:manualLayout>
                  <c:x val="1.8401793525809274E-2"/>
                  <c:y val="-5.2637529437193735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2">
                          <a:lumMod val="25000"/>
                        </a:schemeClr>
                      </a:solidFill>
                      <a:latin typeface="+mn-lt"/>
                      <a:ea typeface="+mn-ea"/>
                      <a:cs typeface="+mn-cs"/>
                    </a:defRPr>
                  </a:pPr>
                  <a:endParaRPr lang="fr-FR"/>
                </a:p>
              </c:txPr>
              <c:showLegendKey val="0"/>
              <c:showVal val="0"/>
              <c:showCatName val="1"/>
              <c:showSerName val="0"/>
              <c:showPercent val="0"/>
              <c:showBubbleSize val="0"/>
              <c:extLst>
                <c:ext xmlns:c15="http://schemas.microsoft.com/office/drawing/2012/chart" uri="{CE6537A1-D6FC-4f65-9D91-7224C49458BB}">
                  <c15:layout>
                    <c:manualLayout>
                      <c:w val="0.24579155730533683"/>
                      <c:h val="0.2609864269539855"/>
                    </c:manualLayout>
                  </c15:layout>
                </c:ext>
                <c:ext xmlns:c16="http://schemas.microsoft.com/office/drawing/2014/chart" uri="{C3380CC4-5D6E-409C-BE32-E72D297353CC}">
                  <c16:uniqueId val="{00000005-A3E2-4A0B-B74C-CBF2B14BA39E}"/>
                </c:ext>
              </c:extLst>
            </c:dLbl>
            <c:dLbl>
              <c:idx val="3"/>
              <c:layout>
                <c:manualLayout>
                  <c:x val="0.158333552055993"/>
                  <c:y val="-7.8386555847185763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3E2-4A0B-B74C-CBF2B14BA39E}"/>
                </c:ext>
              </c:extLst>
            </c:dLbl>
            <c:dLbl>
              <c:idx val="4"/>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50000"/>
                        </a:schemeClr>
                      </a:solidFill>
                      <a:latin typeface="+mn-lt"/>
                      <a:ea typeface="+mn-ea"/>
                      <a:cs typeface="+mn-cs"/>
                    </a:defRPr>
                  </a:pPr>
                  <a:endParaRPr lang="fr-FR"/>
                </a:p>
              </c:txPr>
              <c:showLegendKey val="0"/>
              <c:showVal val="0"/>
              <c:showCatName val="1"/>
              <c:showSerName val="0"/>
              <c:showPercent val="0"/>
              <c:showBubbleSize val="0"/>
              <c:extLst>
                <c:ext xmlns:c16="http://schemas.microsoft.com/office/drawing/2014/chart" uri="{C3380CC4-5D6E-409C-BE32-E72D297353CC}">
                  <c16:uniqueId val="{00000009-A3E2-4A0B-B74C-CBF2B14BA39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fr-FR"/>
              </a:p>
            </c:txPr>
            <c:showLegendKey val="0"/>
            <c:showVal val="0"/>
            <c:showCatName val="1"/>
            <c:showSerName val="0"/>
            <c:showPercent val="0"/>
            <c:showBubbleSize val="0"/>
            <c:showLeaderLines val="0"/>
            <c:extLst>
              <c:ext xmlns:c15="http://schemas.microsoft.com/office/drawing/2012/chart" uri="{CE6537A1-D6FC-4f65-9D91-7224C49458BB}"/>
            </c:extLst>
          </c:dLbls>
          <c:cat>
            <c:strRef>
              <c:f>'frais de constitution'!$B$4:$B$8</c:f>
              <c:strCache>
                <c:ptCount val="5"/>
                <c:pt idx="0">
                  <c:v>Statut de la SDR</c:v>
                </c:pt>
                <c:pt idx="1">
                  <c:v>Règlement interne</c:v>
                </c:pt>
                <c:pt idx="2">
                  <c:v>Formation et mise à niveau des collaborateurs</c:v>
                </c:pt>
                <c:pt idx="3">
                  <c:v>Charte collaboration entre la SDR / Plateformes</c:v>
                </c:pt>
                <c:pt idx="4">
                  <c:v>Charte de gouvernance</c:v>
                </c:pt>
              </c:strCache>
            </c:strRef>
          </c:cat>
          <c:val>
            <c:numRef>
              <c:f>'frais de constitution'!$C$4:$C$8</c:f>
              <c:numCache>
                <c:formatCode>0%</c:formatCode>
                <c:ptCount val="5"/>
                <c:pt idx="0">
                  <c:v>0.25</c:v>
                </c:pt>
                <c:pt idx="1">
                  <c:v>0.25</c:v>
                </c:pt>
                <c:pt idx="2">
                  <c:v>0.25</c:v>
                </c:pt>
                <c:pt idx="3">
                  <c:v>0.25</c:v>
                </c:pt>
                <c:pt idx="4">
                  <c:v>0.25</c:v>
                </c:pt>
              </c:numCache>
            </c:numRef>
          </c:val>
          <c:extLst>
            <c:ext xmlns:c16="http://schemas.microsoft.com/office/drawing/2014/chart" uri="{C3380CC4-5D6E-409C-BE32-E72D297353CC}">
              <c16:uniqueId val="{0000000A-A3E2-4A0B-B74C-CBF2B14BA39E}"/>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'Détail charges pres'!$AM$4</c:f>
              <c:strCache>
                <c:ptCount val="1"/>
                <c:pt idx="0">
                  <c:v>1</c:v>
                </c:pt>
              </c:strCache>
            </c:strRef>
          </c:tx>
          <c:spPr>
            <a:noFill/>
            <a:ln>
              <a:noFill/>
            </a:ln>
            <a:effectLst/>
          </c:spPr>
          <c:invertIfNegative val="0"/>
          <c:dPt>
            <c:idx val="6"/>
            <c:invertIfNegative val="0"/>
            <c:bubble3D val="0"/>
            <c:spPr>
              <a:solidFill>
                <a:schemeClr val="accent2">
                  <a:lumMod val="75000"/>
                </a:schemeClr>
              </a:solidFill>
              <a:ln>
                <a:noFill/>
              </a:ln>
              <a:effectLst/>
            </c:spPr>
            <c:extLst>
              <c:ext xmlns:c16="http://schemas.microsoft.com/office/drawing/2014/chart" uri="{C3380CC4-5D6E-409C-BE32-E72D297353CC}">
                <c16:uniqueId val="{00000001-8147-49C7-84F2-E7B65B1EB5CE}"/>
              </c:ext>
            </c:extLst>
          </c:dPt>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147-49C7-84F2-E7B65B1EB5C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'Détail charges pres'!$AL$5:$AL$11</c:f>
              <c:strCache>
                <c:ptCount val="7"/>
                <c:pt idx="0">
                  <c:v>Achats consommés</c:v>
                </c:pt>
                <c:pt idx="1">
                  <c:v>Leasing</c:v>
                </c:pt>
                <c:pt idx="2">
                  <c:v>Préstations</c:v>
                </c:pt>
                <c:pt idx="3">
                  <c:v>Charges personnel</c:v>
                </c:pt>
                <c:pt idx="4">
                  <c:v>Amortissement</c:v>
                </c:pt>
                <c:pt idx="5">
                  <c:v>Autres charges</c:v>
                </c:pt>
                <c:pt idx="6">
                  <c:v>Total</c:v>
                </c:pt>
              </c:strCache>
            </c:strRef>
          </c:cat>
          <c:val>
            <c:numRef>
              <c:f>'Détail charges pres'!$AM$5:$AM$11</c:f>
              <c:numCache>
                <c:formatCode>_-* #,##0.0\ _F_-;\-* #,##0.0\ _F_-;_-* "-"??\ _F_-;_-@_-</c:formatCode>
                <c:ptCount val="7"/>
                <c:pt idx="0" formatCode="General">
                  <c:v>0</c:v>
                </c:pt>
                <c:pt idx="1">
                  <c:v>350</c:v>
                </c:pt>
                <c:pt idx="2" formatCode="_-* #,##0.0\ _€_-;\-* #,##0.0\ _€_-;_-* &quot;-&quot;?\ _€_-;_-@_-">
                  <c:v>518</c:v>
                </c:pt>
                <c:pt idx="3" formatCode="_-* #,##0.0\ _€_-;\-* #,##0.0\ _€_-;_-* &quot;-&quot;?\ _€_-;_-@_-">
                  <c:v>798</c:v>
                </c:pt>
                <c:pt idx="4" formatCode="_-* #,##0.0\ _€_-;\-* #,##0.0\ _€_-;_-* &quot;-&quot;?\ _€_-;_-@_-">
                  <c:v>5074.25</c:v>
                </c:pt>
                <c:pt idx="5" formatCode="_-* #,##0.0\ _€_-;\-* #,##0.0\ _€_-;_-* &quot;-&quot;?\ _€_-;_-@_-">
                  <c:v>5234.25</c:v>
                </c:pt>
                <c:pt idx="6" formatCode="_-* #,##0.0\ _€_-;\-* #,##0.0\ _€_-;_-* &quot;-&quot;?\ _€_-;_-@_-">
                  <c:v>6647.25</c:v>
                </c:pt>
              </c:numCache>
            </c:numRef>
          </c:val>
          <c:extLst>
            <c:ext xmlns:c16="http://schemas.microsoft.com/office/drawing/2014/chart" uri="{C3380CC4-5D6E-409C-BE32-E72D297353CC}">
              <c16:uniqueId val="{00000002-8147-49C7-84F2-E7B65B1EB5CE}"/>
            </c:ext>
          </c:extLst>
        </c:ser>
        <c:ser>
          <c:idx val="1"/>
          <c:order val="1"/>
          <c:tx>
            <c:strRef>
              <c:f>'Détail charges pres'!$AN$4</c:f>
              <c:strCache>
                <c:ptCount val="1"/>
                <c:pt idx="0">
                  <c:v>2</c:v>
                </c:pt>
              </c:strCache>
            </c:strRef>
          </c:tx>
          <c:spPr>
            <a:solidFill>
              <a:schemeClr val="accent1">
                <a:lumMod val="75000"/>
              </a:schemeClr>
            </a:solidFill>
            <a:ln>
              <a:noFill/>
            </a:ln>
            <a:effectLst/>
          </c:spPr>
          <c:invertIfNegative val="0"/>
          <c:dLbls>
            <c:dLbl>
              <c:idx val="1"/>
              <c:layout>
                <c:manualLayout>
                  <c:x val="-5.0925337632079971E-17"/>
                  <c:y val="-2.7777777777777776E-2"/>
                </c:manualLayout>
              </c:layout>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2">
                          <a:lumMod val="25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147-49C7-84F2-E7B65B1EB5CE}"/>
                </c:ext>
              </c:extLst>
            </c:dLbl>
            <c:dLbl>
              <c:idx val="4"/>
              <c:layout>
                <c:manualLayout>
                  <c:x val="-1.0185067526415994E-16"/>
                  <c:y val="-2.7777777777777776E-2"/>
                </c:manualLayout>
              </c:layout>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2">
                          <a:lumMod val="25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147-49C7-84F2-E7B65B1EB5CE}"/>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'Détail charges pres'!$AL$5:$AL$11</c:f>
              <c:strCache>
                <c:ptCount val="7"/>
                <c:pt idx="0">
                  <c:v>Achats consommés</c:v>
                </c:pt>
                <c:pt idx="1">
                  <c:v>Leasing</c:v>
                </c:pt>
                <c:pt idx="2">
                  <c:v>Préstations</c:v>
                </c:pt>
                <c:pt idx="3">
                  <c:v>Charges personnel</c:v>
                </c:pt>
                <c:pt idx="4">
                  <c:v>Amortissement</c:v>
                </c:pt>
                <c:pt idx="5">
                  <c:v>Autres charges</c:v>
                </c:pt>
                <c:pt idx="6">
                  <c:v>Total</c:v>
                </c:pt>
              </c:strCache>
            </c:strRef>
          </c:cat>
          <c:val>
            <c:numRef>
              <c:f>'Détail charges pres'!$AN$5:$AN$11</c:f>
              <c:numCache>
                <c:formatCode>_-* #,##0.0\ _F_-;\-* #,##0.0\ _F_-;_-* "-"??\ _F_-;_-@_-</c:formatCode>
                <c:ptCount val="7"/>
                <c:pt idx="0">
                  <c:v>350</c:v>
                </c:pt>
                <c:pt idx="1">
                  <c:v>168</c:v>
                </c:pt>
                <c:pt idx="2">
                  <c:v>280</c:v>
                </c:pt>
                <c:pt idx="3">
                  <c:v>4276.25</c:v>
                </c:pt>
                <c:pt idx="4">
                  <c:v>160</c:v>
                </c:pt>
                <c:pt idx="5">
                  <c:v>1413</c:v>
                </c:pt>
              </c:numCache>
            </c:numRef>
          </c:val>
          <c:extLst>
            <c:ext xmlns:c16="http://schemas.microsoft.com/office/drawing/2014/chart" uri="{C3380CC4-5D6E-409C-BE32-E72D297353CC}">
              <c16:uniqueId val="{00000005-8147-49C7-84F2-E7B65B1EB5CE}"/>
            </c:ext>
          </c:extLst>
        </c:ser>
        <c:dLbls>
          <c:showLegendKey val="0"/>
          <c:showVal val="0"/>
          <c:showCatName val="0"/>
          <c:showSerName val="0"/>
          <c:showPercent val="0"/>
          <c:showBubbleSize val="0"/>
        </c:dLbls>
        <c:gapWidth val="50"/>
        <c:overlap val="100"/>
        <c:axId val="630890968"/>
        <c:axId val="630884408"/>
      </c:barChart>
      <c:catAx>
        <c:axId val="630890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fr-FR"/>
          </a:p>
        </c:txPr>
        <c:crossAx val="630884408"/>
        <c:crosses val="autoZero"/>
        <c:auto val="1"/>
        <c:lblAlgn val="ctr"/>
        <c:lblOffset val="100"/>
        <c:noMultiLvlLbl val="0"/>
      </c:catAx>
      <c:valAx>
        <c:axId val="630884408"/>
        <c:scaling>
          <c:orientation val="minMax"/>
        </c:scaling>
        <c:delete val="1"/>
        <c:axPos val="l"/>
        <c:numFmt formatCode="General" sourceLinked="1"/>
        <c:majorTickMark val="none"/>
        <c:minorTickMark val="none"/>
        <c:tickLblPos val="nextTo"/>
        <c:crossAx val="630890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explosion val="14"/>
          <c:dPt>
            <c:idx val="0"/>
            <c:bubble3D val="0"/>
            <c:spPr>
              <a:solidFill>
                <a:schemeClr val="accent5">
                  <a:shade val="53000"/>
                </a:schemeClr>
              </a:solidFill>
              <a:ln w="19050">
                <a:solidFill>
                  <a:schemeClr val="lt1"/>
                </a:solidFill>
              </a:ln>
              <a:effectLst/>
            </c:spPr>
            <c:extLst>
              <c:ext xmlns:c16="http://schemas.microsoft.com/office/drawing/2014/chart" uri="{C3380CC4-5D6E-409C-BE32-E72D297353CC}">
                <c16:uniqueId val="{00000001-BD38-4BC2-846C-732F8F99A2F7}"/>
              </c:ext>
            </c:extLst>
          </c:dPt>
          <c:dPt>
            <c:idx val="1"/>
            <c:bubble3D val="0"/>
            <c:spPr>
              <a:solidFill>
                <a:schemeClr val="accent5">
                  <a:shade val="76000"/>
                </a:schemeClr>
              </a:solidFill>
              <a:ln w="19050">
                <a:solidFill>
                  <a:schemeClr val="lt1"/>
                </a:solidFill>
              </a:ln>
              <a:effectLst/>
            </c:spPr>
            <c:extLst>
              <c:ext xmlns:c16="http://schemas.microsoft.com/office/drawing/2014/chart" uri="{C3380CC4-5D6E-409C-BE32-E72D297353CC}">
                <c16:uniqueId val="{00000003-BD38-4BC2-846C-732F8F99A2F7}"/>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BD38-4BC2-846C-732F8F99A2F7}"/>
              </c:ext>
            </c:extLst>
          </c:dPt>
          <c:dPt>
            <c:idx val="3"/>
            <c:bubble3D val="0"/>
            <c:spPr>
              <a:solidFill>
                <a:schemeClr val="accent5">
                  <a:tint val="77000"/>
                </a:schemeClr>
              </a:solidFill>
              <a:ln w="19050">
                <a:solidFill>
                  <a:schemeClr val="lt1"/>
                </a:solidFill>
              </a:ln>
              <a:effectLst/>
            </c:spPr>
            <c:extLst>
              <c:ext xmlns:c16="http://schemas.microsoft.com/office/drawing/2014/chart" uri="{C3380CC4-5D6E-409C-BE32-E72D297353CC}">
                <c16:uniqueId val="{00000007-BD38-4BC2-846C-732F8F99A2F7}"/>
              </c:ext>
            </c:extLst>
          </c:dPt>
          <c:dPt>
            <c:idx val="4"/>
            <c:bubble3D val="0"/>
            <c:spPr>
              <a:solidFill>
                <a:schemeClr val="accent5">
                  <a:tint val="54000"/>
                </a:schemeClr>
              </a:solidFill>
              <a:ln w="19050">
                <a:solidFill>
                  <a:schemeClr val="lt1"/>
                </a:solidFill>
              </a:ln>
              <a:effectLst/>
            </c:spPr>
            <c:extLst>
              <c:ext xmlns:c16="http://schemas.microsoft.com/office/drawing/2014/chart" uri="{C3380CC4-5D6E-409C-BE32-E72D297353CC}">
                <c16:uniqueId val="{00000009-BD38-4BC2-846C-732F8F99A2F7}"/>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fr-FR"/>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D38-4BC2-846C-732F8F99A2F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Feuil2!$B$5:$B$9</c:f>
              <c:strCache>
                <c:ptCount val="5"/>
                <c:pt idx="0">
                  <c:v>Le Conseil régional TTAH  </c:v>
                </c:pt>
                <c:pt idx="1">
                  <c:v>Ministère du Tourisme, de l'artisanat, du transport aérien et de l'économie sociale </c:v>
                </c:pt>
                <c:pt idx="2">
                  <c:v>Agence pour la Promotion et le Développement du Nord   </c:v>
                </c:pt>
                <c:pt idx="3">
                  <c:v>Les 4 conseils provinciaux (Tétouan, Chefchaouen, Al Hoceima, Ouezzane) </c:v>
                </c:pt>
                <c:pt idx="4">
                  <c:v>Des acteurs économiques</c:v>
                </c:pt>
              </c:strCache>
            </c:strRef>
          </c:cat>
          <c:val>
            <c:numRef>
              <c:f>Feuil2!$C$5:$C$9</c:f>
              <c:numCache>
                <c:formatCode>0%</c:formatCode>
                <c:ptCount val="5"/>
                <c:pt idx="0">
                  <c:v>0.34</c:v>
                </c:pt>
                <c:pt idx="1">
                  <c:v>0.2</c:v>
                </c:pt>
                <c:pt idx="2">
                  <c:v>0.1</c:v>
                </c:pt>
                <c:pt idx="3">
                  <c:v>0.22</c:v>
                </c:pt>
                <c:pt idx="4">
                  <c:v>0.14000000000000001</c:v>
                </c:pt>
              </c:numCache>
            </c:numRef>
          </c:val>
          <c:extLst>
            <c:ext xmlns:c16="http://schemas.microsoft.com/office/drawing/2014/chart" uri="{C3380CC4-5D6E-409C-BE32-E72D297353CC}">
              <c16:uniqueId val="{0000000A-BD38-4BC2-846C-732F8F99A2F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6A7E5-7EB9-4FC5-9E6F-14080C459ED8}"/>
              </a:ext>
            </a:extLst>
          </p:cNvPr>
          <p:cNvSpPr>
            <a:spLocks noGrp="1"/>
          </p:cNvSpPr>
          <p:nvPr>
            <p:ph type="ctrTitle" hasCustomPrompt="1"/>
          </p:nvPr>
        </p:nvSpPr>
        <p:spPr>
          <a:xfrm>
            <a:off x="1524000" y="1409134"/>
            <a:ext cx="9144000" cy="2387600"/>
          </a:xfrm>
        </p:spPr>
        <p:txBody>
          <a:bodyPr anchor="b"/>
          <a:lstStyle>
            <a:lvl1pPr algn="ctr">
              <a:defRPr sz="6000" b="0" i="0" cap="none" spc="0">
                <a:ln w="0"/>
                <a:solidFill>
                  <a:schemeClr val="tx1"/>
                </a:solidFill>
                <a:effectLst>
                  <a:outerShdw blurRad="38100" dist="19050" dir="2700000" algn="tl" rotWithShape="0">
                    <a:schemeClr val="dk1">
                      <a:alpha val="40000"/>
                    </a:schemeClr>
                  </a:outerShdw>
                </a:effectLst>
                <a:latin typeface="Century" panose="02040604050505020304" pitchFamily="18" charset="0"/>
              </a:defRPr>
            </a:lvl1pPr>
          </a:lstStyle>
          <a:p>
            <a:r>
              <a:rPr lang="en-US" dirty="0"/>
              <a:t>Title</a:t>
            </a:r>
          </a:p>
        </p:txBody>
      </p:sp>
      <p:sp>
        <p:nvSpPr>
          <p:cNvPr id="3" name="Subtitle 2">
            <a:extLst>
              <a:ext uri="{FF2B5EF4-FFF2-40B4-BE49-F238E27FC236}">
                <a16:creationId xmlns:a16="http://schemas.microsoft.com/office/drawing/2014/main" id="{6B8EB727-4C51-4AD4-BA77-831AF5E775FB}"/>
              </a:ext>
            </a:extLst>
          </p:cNvPr>
          <p:cNvSpPr>
            <a:spLocks noGrp="1"/>
          </p:cNvSpPr>
          <p:nvPr>
            <p:ph type="subTitle" idx="1" hasCustomPrompt="1"/>
          </p:nvPr>
        </p:nvSpPr>
        <p:spPr>
          <a:xfrm>
            <a:off x="1524000" y="3877379"/>
            <a:ext cx="9144000" cy="1655762"/>
          </a:xfrm>
        </p:spPr>
        <p:txBody>
          <a:bodyPr/>
          <a:lstStyle>
            <a:lvl1pPr marL="0" indent="0" algn="ctr">
              <a:buNone/>
              <a:defRPr sz="2400" b="0" i="1" cap="none" spc="0">
                <a:ln w="0"/>
                <a:solidFill>
                  <a:schemeClr val="tx1"/>
                </a:solidFill>
                <a:effectLst>
                  <a:outerShdw blurRad="38100" dist="19050" dir="2700000" algn="tl" rotWithShape="0">
                    <a:schemeClr val="dk1">
                      <a:alpha val="40000"/>
                    </a:schemeClr>
                  </a:outerShdw>
                </a:effectLst>
                <a:latin typeface="Century Gothic" panose="020B0502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 Title</a:t>
            </a:r>
          </a:p>
        </p:txBody>
      </p:sp>
      <p:sp>
        <p:nvSpPr>
          <p:cNvPr id="39" name="Rectangle 38">
            <a:extLst>
              <a:ext uri="{FF2B5EF4-FFF2-40B4-BE49-F238E27FC236}">
                <a16:creationId xmlns:a16="http://schemas.microsoft.com/office/drawing/2014/main" id="{110BF951-24E2-4C4A-8617-79E1743989EB}"/>
              </a:ext>
            </a:extLst>
          </p:cNvPr>
          <p:cNvSpPr/>
          <p:nvPr userDrawn="1"/>
        </p:nvSpPr>
        <p:spPr>
          <a:xfrm>
            <a:off x="293802" y="1270965"/>
            <a:ext cx="11604395" cy="69280"/>
          </a:xfrm>
          <a:prstGeom prst="rect">
            <a:avLst/>
          </a:prstGeom>
          <a:solidFill>
            <a:srgbClr val="F8AB08"/>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D5DE438-2123-419F-B93D-0D657D65C545}"/>
              </a:ext>
            </a:extLst>
          </p:cNvPr>
          <p:cNvSpPr/>
          <p:nvPr userDrawn="1"/>
        </p:nvSpPr>
        <p:spPr>
          <a:xfrm>
            <a:off x="996100" y="904973"/>
            <a:ext cx="94411" cy="4578142"/>
          </a:xfrm>
          <a:prstGeom prst="rect">
            <a:avLst/>
          </a:prstGeom>
          <a:solidFill>
            <a:srgbClr val="1B435D"/>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2D85F874-D339-483E-BF16-07D14D68DA72}"/>
              </a:ext>
            </a:extLst>
          </p:cNvPr>
          <p:cNvSpPr/>
          <p:nvPr userDrawn="1"/>
        </p:nvSpPr>
        <p:spPr>
          <a:xfrm>
            <a:off x="11060784" y="904973"/>
            <a:ext cx="94413" cy="4647422"/>
          </a:xfrm>
          <a:prstGeom prst="rect">
            <a:avLst/>
          </a:prstGeom>
          <a:solidFill>
            <a:srgbClr val="1B435D"/>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13" name="image4.png">
            <a:extLst>
              <a:ext uri="{FF2B5EF4-FFF2-40B4-BE49-F238E27FC236}">
                <a16:creationId xmlns:a16="http://schemas.microsoft.com/office/drawing/2014/main" id="{7C505E46-8BF6-4436-8A0B-23D27C44D322}"/>
              </a:ext>
            </a:extLst>
          </p:cNvPr>
          <p:cNvPicPr/>
          <p:nvPr userDrawn="1"/>
        </p:nvPicPr>
        <p:blipFill>
          <a:blip r:embed="rId2"/>
          <a:srcRect/>
          <a:stretch>
            <a:fillRect/>
          </a:stretch>
        </p:blipFill>
        <p:spPr>
          <a:xfrm>
            <a:off x="9684254" y="6143274"/>
            <a:ext cx="1376530" cy="570681"/>
          </a:xfrm>
          <a:prstGeom prst="rect">
            <a:avLst/>
          </a:prstGeom>
          <a:ln/>
        </p:spPr>
      </p:pic>
      <p:pic>
        <p:nvPicPr>
          <p:cNvPr id="14" name="Picture 13">
            <a:extLst>
              <a:ext uri="{FF2B5EF4-FFF2-40B4-BE49-F238E27FC236}">
                <a16:creationId xmlns:a16="http://schemas.microsoft.com/office/drawing/2014/main" id="{4DBA6EF7-E9BA-4E5F-B728-9F34802F36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2518" y="6062868"/>
            <a:ext cx="1047618" cy="731491"/>
          </a:xfrm>
          <a:prstGeom prst="rect">
            <a:avLst/>
          </a:prstGeom>
        </p:spPr>
      </p:pic>
      <p:pic>
        <p:nvPicPr>
          <p:cNvPr id="15" name="Picture 14">
            <a:extLst>
              <a:ext uri="{FF2B5EF4-FFF2-40B4-BE49-F238E27FC236}">
                <a16:creationId xmlns:a16="http://schemas.microsoft.com/office/drawing/2014/main" id="{323E92C7-243C-41CD-BBA7-6F6CC32CBF6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64318" y="6202289"/>
            <a:ext cx="1444082" cy="526572"/>
          </a:xfrm>
          <a:prstGeom prst="rect">
            <a:avLst/>
          </a:prstGeom>
        </p:spPr>
      </p:pic>
      <p:pic>
        <p:nvPicPr>
          <p:cNvPr id="18" name="Picture 17">
            <a:extLst>
              <a:ext uri="{FF2B5EF4-FFF2-40B4-BE49-F238E27FC236}">
                <a16:creationId xmlns:a16="http://schemas.microsoft.com/office/drawing/2014/main" id="{EBDD7E73-FFB7-49EC-B3AC-E624AB4FA0E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502473" y="63859"/>
            <a:ext cx="1253764" cy="1253764"/>
          </a:xfrm>
          <a:prstGeom prst="rect">
            <a:avLst/>
          </a:prstGeom>
        </p:spPr>
      </p:pic>
      <p:pic>
        <p:nvPicPr>
          <p:cNvPr id="19" name="Picture 18">
            <a:extLst>
              <a:ext uri="{FF2B5EF4-FFF2-40B4-BE49-F238E27FC236}">
                <a16:creationId xmlns:a16="http://schemas.microsoft.com/office/drawing/2014/main" id="{CF868929-819B-4AFF-9A78-53EBC6326BF0}"/>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17184" t="12568" r="15833" b="17977"/>
          <a:stretch/>
        </p:blipFill>
        <p:spPr>
          <a:xfrm>
            <a:off x="1395058" y="0"/>
            <a:ext cx="1289148" cy="1317623"/>
          </a:xfrm>
          <a:prstGeom prst="rect">
            <a:avLst/>
          </a:prstGeom>
        </p:spPr>
      </p:pic>
      <p:pic>
        <p:nvPicPr>
          <p:cNvPr id="7" name="Picture 6">
            <a:extLst>
              <a:ext uri="{FF2B5EF4-FFF2-40B4-BE49-F238E27FC236}">
                <a16:creationId xmlns:a16="http://schemas.microsoft.com/office/drawing/2014/main" id="{B0DBA0B2-FAFF-43C9-B2D9-080B7004682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96100" y="6246810"/>
            <a:ext cx="2945634" cy="363608"/>
          </a:xfrm>
          <a:prstGeom prst="rect">
            <a:avLst/>
          </a:prstGeom>
        </p:spPr>
      </p:pic>
    </p:spTree>
    <p:extLst>
      <p:ext uri="{BB962C8B-B14F-4D97-AF65-F5344CB8AC3E}">
        <p14:creationId xmlns:p14="http://schemas.microsoft.com/office/powerpoint/2010/main" val="400972612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bg>
      <p:bgRef idx="1001">
        <a:schemeClr val="bg1"/>
      </p:bgRef>
    </p:bg>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52F0A44A-4267-434F-AFF8-F59AA9F3B99A}"/>
              </a:ext>
            </a:extLst>
          </p:cNvPr>
          <p:cNvSpPr>
            <a:spLocks noGrp="1"/>
          </p:cNvSpPr>
          <p:nvPr>
            <p:ph type="body" orient="vert" idx="1"/>
          </p:nvPr>
        </p:nvSpPr>
        <p:spPr>
          <a:xfrm>
            <a:off x="1186996" y="1967030"/>
            <a:ext cx="10515600" cy="43513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D61BAFCD-B021-4218-A314-E9F0395BD0C3}"/>
              </a:ext>
            </a:extLst>
          </p:cNvPr>
          <p:cNvSpPr/>
          <p:nvPr userDrawn="1"/>
        </p:nvSpPr>
        <p:spPr>
          <a:xfrm>
            <a:off x="93463" y="1844911"/>
            <a:ext cx="11680606" cy="58885"/>
          </a:xfrm>
          <a:prstGeom prst="rect">
            <a:avLst/>
          </a:prstGeom>
          <a:solidFill>
            <a:srgbClr val="F8AB08"/>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800"/>
          </a:p>
        </p:txBody>
      </p:sp>
      <p:sp>
        <p:nvSpPr>
          <p:cNvPr id="15" name="Rectangle 14">
            <a:extLst>
              <a:ext uri="{FF2B5EF4-FFF2-40B4-BE49-F238E27FC236}">
                <a16:creationId xmlns:a16="http://schemas.microsoft.com/office/drawing/2014/main" id="{3F736187-AAA0-47ED-BB88-404ADEBEF0D8}"/>
              </a:ext>
            </a:extLst>
          </p:cNvPr>
          <p:cNvSpPr/>
          <p:nvPr userDrawn="1"/>
        </p:nvSpPr>
        <p:spPr>
          <a:xfrm>
            <a:off x="1003162" y="732971"/>
            <a:ext cx="94269" cy="5698523"/>
          </a:xfrm>
          <a:prstGeom prst="rect">
            <a:avLst/>
          </a:prstGeom>
          <a:solidFill>
            <a:srgbClr val="1B435D"/>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800"/>
          </a:p>
        </p:txBody>
      </p:sp>
      <p:pic>
        <p:nvPicPr>
          <p:cNvPr id="16" name="Picture 15">
            <a:extLst>
              <a:ext uri="{FF2B5EF4-FFF2-40B4-BE49-F238E27FC236}">
                <a16:creationId xmlns:a16="http://schemas.microsoft.com/office/drawing/2014/main" id="{9D025984-A8A9-4029-ADC5-EF227A009C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607" y="709318"/>
            <a:ext cx="1172457" cy="1155688"/>
          </a:xfrm>
          <a:prstGeom prst="rect">
            <a:avLst/>
          </a:prstGeom>
        </p:spPr>
      </p:pic>
      <p:sp>
        <p:nvSpPr>
          <p:cNvPr id="17" name="Title 1">
            <a:extLst>
              <a:ext uri="{FF2B5EF4-FFF2-40B4-BE49-F238E27FC236}">
                <a16:creationId xmlns:a16="http://schemas.microsoft.com/office/drawing/2014/main" id="{267AE0A5-5624-4EE8-BCAF-CF30204A5CE0}"/>
              </a:ext>
            </a:extLst>
          </p:cNvPr>
          <p:cNvSpPr>
            <a:spLocks noGrp="1"/>
          </p:cNvSpPr>
          <p:nvPr>
            <p:ph type="title"/>
          </p:nvPr>
        </p:nvSpPr>
        <p:spPr>
          <a:xfrm>
            <a:off x="1177566" y="732971"/>
            <a:ext cx="10515600" cy="1093085"/>
          </a:xfrm>
        </p:spPr>
        <p:txBody>
          <a:bodyPr/>
          <a:lstStyle/>
          <a:p>
            <a:r>
              <a:rPr lang="en-US" dirty="0"/>
              <a:t>Click to edit Master title style</a:t>
            </a:r>
          </a:p>
        </p:txBody>
      </p:sp>
    </p:spTree>
    <p:extLst>
      <p:ext uri="{BB962C8B-B14F-4D97-AF65-F5344CB8AC3E}">
        <p14:creationId xmlns:p14="http://schemas.microsoft.com/office/powerpoint/2010/main" val="3222315068"/>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86619F-FBC7-46DE-A6C8-4F8BDCB4B223}"/>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950423-EF6F-4E49-833E-AA1E7D6927D4}"/>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280ECFF3-A93E-4CF9-8001-B3050308DC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46406" y="-119564"/>
            <a:ext cx="1172457" cy="1155688"/>
          </a:xfrm>
          <a:prstGeom prst="rect">
            <a:avLst/>
          </a:prstGeom>
        </p:spPr>
      </p:pic>
    </p:spTree>
    <p:extLst>
      <p:ext uri="{BB962C8B-B14F-4D97-AF65-F5344CB8AC3E}">
        <p14:creationId xmlns:p14="http://schemas.microsoft.com/office/powerpoint/2010/main" val="217900571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5405D-9116-43BC-B7FA-FFEEE28E5271}"/>
              </a:ext>
            </a:extLst>
          </p:cNvPr>
          <p:cNvSpPr>
            <a:spLocks noGrp="1"/>
          </p:cNvSpPr>
          <p:nvPr>
            <p:ph type="title"/>
          </p:nvPr>
        </p:nvSpPr>
        <p:spPr>
          <a:xfrm>
            <a:off x="1177566" y="732971"/>
            <a:ext cx="10515600" cy="1093085"/>
          </a:xfrm>
        </p:spPr>
        <p:txBody>
          <a:bodyPr/>
          <a:lstStyle>
            <a:lvl1pPr>
              <a:defRPr>
                <a:latin typeface="Century" panose="020406040505050203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B3D0E81-049D-4C42-98E5-261E5E24AAAC}"/>
              </a:ext>
            </a:extLst>
          </p:cNvPr>
          <p:cNvSpPr>
            <a:spLocks noGrp="1"/>
          </p:cNvSpPr>
          <p:nvPr>
            <p:ph idx="1"/>
          </p:nvPr>
        </p:nvSpPr>
        <p:spPr>
          <a:xfrm>
            <a:off x="1177566" y="2000562"/>
            <a:ext cx="10515600" cy="4430932"/>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a:extLst>
              <a:ext uri="{FF2B5EF4-FFF2-40B4-BE49-F238E27FC236}">
                <a16:creationId xmlns:a16="http://schemas.microsoft.com/office/drawing/2014/main" id="{5D77A18C-BCFA-4C71-AF7F-A2064635FF1B}"/>
              </a:ext>
            </a:extLst>
          </p:cNvPr>
          <p:cNvSpPr/>
          <p:nvPr userDrawn="1"/>
        </p:nvSpPr>
        <p:spPr>
          <a:xfrm>
            <a:off x="93463" y="1844911"/>
            <a:ext cx="11680606" cy="58885"/>
          </a:xfrm>
          <a:prstGeom prst="rect">
            <a:avLst/>
          </a:prstGeom>
          <a:solidFill>
            <a:srgbClr val="F8AB08"/>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800"/>
          </a:p>
        </p:txBody>
      </p:sp>
      <p:sp>
        <p:nvSpPr>
          <p:cNvPr id="13" name="Rectangle 12">
            <a:extLst>
              <a:ext uri="{FF2B5EF4-FFF2-40B4-BE49-F238E27FC236}">
                <a16:creationId xmlns:a16="http://schemas.microsoft.com/office/drawing/2014/main" id="{0EA56D16-8B4D-4848-99F7-B874DC46E5F2}"/>
              </a:ext>
            </a:extLst>
          </p:cNvPr>
          <p:cNvSpPr/>
          <p:nvPr userDrawn="1"/>
        </p:nvSpPr>
        <p:spPr>
          <a:xfrm>
            <a:off x="1003162" y="732971"/>
            <a:ext cx="94269" cy="5698523"/>
          </a:xfrm>
          <a:prstGeom prst="rect">
            <a:avLst/>
          </a:prstGeom>
          <a:solidFill>
            <a:srgbClr val="1B435D"/>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800"/>
          </a:p>
        </p:txBody>
      </p:sp>
      <p:pic>
        <p:nvPicPr>
          <p:cNvPr id="14" name="Picture 13">
            <a:extLst>
              <a:ext uri="{FF2B5EF4-FFF2-40B4-BE49-F238E27FC236}">
                <a16:creationId xmlns:a16="http://schemas.microsoft.com/office/drawing/2014/main" id="{BCA38012-9D85-42C8-8AF5-ED03D165A4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607" y="709318"/>
            <a:ext cx="1172457" cy="1155688"/>
          </a:xfrm>
          <a:prstGeom prst="rect">
            <a:avLst/>
          </a:prstGeom>
        </p:spPr>
      </p:pic>
    </p:spTree>
    <p:extLst>
      <p:ext uri="{BB962C8B-B14F-4D97-AF65-F5344CB8AC3E}">
        <p14:creationId xmlns:p14="http://schemas.microsoft.com/office/powerpoint/2010/main" val="95939875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41CB-3EAD-4159-97AC-71869439A451}"/>
              </a:ext>
            </a:extLst>
          </p:cNvPr>
          <p:cNvSpPr>
            <a:spLocks noGrp="1"/>
          </p:cNvSpPr>
          <p:nvPr>
            <p:ph type="title"/>
          </p:nvPr>
        </p:nvSpPr>
        <p:spPr>
          <a:xfrm>
            <a:off x="831851" y="1709740"/>
            <a:ext cx="10515600" cy="2852737"/>
          </a:xfrm>
        </p:spPr>
        <p:txBody>
          <a:bodyPr anchor="b"/>
          <a:lstStyle>
            <a:lvl1pPr>
              <a:defRPr sz="6000">
                <a:latin typeface="Century" panose="02040604050505020304" pitchFamily="18"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04A80954-5EDF-403F-995D-A3CD301E8943}"/>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latin typeface="Century Gothic" panose="020B0502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pic>
        <p:nvPicPr>
          <p:cNvPr id="13" name="Picture 12">
            <a:extLst>
              <a:ext uri="{FF2B5EF4-FFF2-40B4-BE49-F238E27FC236}">
                <a16:creationId xmlns:a16="http://schemas.microsoft.com/office/drawing/2014/main" id="{C6B8E85F-4683-4CE9-B7D9-CF0CD404A7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100" y="6260799"/>
            <a:ext cx="2499632" cy="408437"/>
          </a:xfrm>
          <a:prstGeom prst="rect">
            <a:avLst/>
          </a:prstGeom>
        </p:spPr>
      </p:pic>
      <p:pic>
        <p:nvPicPr>
          <p:cNvPr id="14" name="image4.png">
            <a:extLst>
              <a:ext uri="{FF2B5EF4-FFF2-40B4-BE49-F238E27FC236}">
                <a16:creationId xmlns:a16="http://schemas.microsoft.com/office/drawing/2014/main" id="{170AFC62-1A00-4F56-A049-52310BB773D9}"/>
              </a:ext>
            </a:extLst>
          </p:cNvPr>
          <p:cNvPicPr/>
          <p:nvPr userDrawn="1"/>
        </p:nvPicPr>
        <p:blipFill>
          <a:blip r:embed="rId3"/>
          <a:srcRect/>
          <a:stretch>
            <a:fillRect/>
          </a:stretch>
        </p:blipFill>
        <p:spPr>
          <a:xfrm>
            <a:off x="9918628" y="6214194"/>
            <a:ext cx="1236569" cy="501648"/>
          </a:xfrm>
          <a:prstGeom prst="rect">
            <a:avLst/>
          </a:prstGeom>
          <a:ln/>
        </p:spPr>
      </p:pic>
      <p:pic>
        <p:nvPicPr>
          <p:cNvPr id="15" name="Picture 14">
            <a:extLst>
              <a:ext uri="{FF2B5EF4-FFF2-40B4-BE49-F238E27FC236}">
                <a16:creationId xmlns:a16="http://schemas.microsoft.com/office/drawing/2014/main" id="{FAAFD24A-6816-4111-B762-3B7404E2FDE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53486" y="6160598"/>
            <a:ext cx="907655" cy="633763"/>
          </a:xfrm>
          <a:prstGeom prst="rect">
            <a:avLst/>
          </a:prstGeom>
        </p:spPr>
      </p:pic>
      <p:pic>
        <p:nvPicPr>
          <p:cNvPr id="16" name="Picture 15">
            <a:extLst>
              <a:ext uri="{FF2B5EF4-FFF2-40B4-BE49-F238E27FC236}">
                <a16:creationId xmlns:a16="http://schemas.microsoft.com/office/drawing/2014/main" id="{87F419E3-A8C0-4B4E-988B-EC17D7C96D4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651917" y="6214194"/>
            <a:ext cx="1444082" cy="526572"/>
          </a:xfrm>
          <a:prstGeom prst="rect">
            <a:avLst/>
          </a:prstGeom>
        </p:spPr>
      </p:pic>
      <p:pic>
        <p:nvPicPr>
          <p:cNvPr id="20" name="Picture 19">
            <a:extLst>
              <a:ext uri="{FF2B5EF4-FFF2-40B4-BE49-F238E27FC236}">
                <a16:creationId xmlns:a16="http://schemas.microsoft.com/office/drawing/2014/main" id="{155CDF2B-8409-4DED-A438-2E43BDFA34D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502473" y="63859"/>
            <a:ext cx="1253764" cy="1253764"/>
          </a:xfrm>
          <a:prstGeom prst="rect">
            <a:avLst/>
          </a:prstGeom>
        </p:spPr>
      </p:pic>
      <p:pic>
        <p:nvPicPr>
          <p:cNvPr id="22" name="Picture 21">
            <a:extLst>
              <a:ext uri="{FF2B5EF4-FFF2-40B4-BE49-F238E27FC236}">
                <a16:creationId xmlns:a16="http://schemas.microsoft.com/office/drawing/2014/main" id="{AEDEB4CE-AB0B-414B-B69C-0358BAF1CACF}"/>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17184" t="12568" r="15833" b="17977"/>
          <a:stretch/>
        </p:blipFill>
        <p:spPr>
          <a:xfrm>
            <a:off x="1395058" y="0"/>
            <a:ext cx="1289148" cy="1317623"/>
          </a:xfrm>
          <a:prstGeom prst="rect">
            <a:avLst/>
          </a:prstGeom>
        </p:spPr>
      </p:pic>
    </p:spTree>
    <p:extLst>
      <p:ext uri="{BB962C8B-B14F-4D97-AF65-F5344CB8AC3E}">
        <p14:creationId xmlns:p14="http://schemas.microsoft.com/office/powerpoint/2010/main" val="261190316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6E8F0-0053-45D4-A91C-82D712446BFC}"/>
              </a:ext>
            </a:extLst>
          </p:cNvPr>
          <p:cNvSpPr>
            <a:spLocks noGrp="1"/>
          </p:cNvSpPr>
          <p:nvPr>
            <p:ph sz="half" idx="1"/>
          </p:nvPr>
        </p:nvSpPr>
        <p:spPr>
          <a:xfrm>
            <a:off x="1196420" y="1985884"/>
            <a:ext cx="5181600" cy="4445610"/>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976D9B3-DAF8-4435-A110-F6BDC7F8C01D}"/>
              </a:ext>
            </a:extLst>
          </p:cNvPr>
          <p:cNvSpPr>
            <a:spLocks noGrp="1"/>
          </p:cNvSpPr>
          <p:nvPr>
            <p:ph sz="half" idx="2"/>
          </p:nvPr>
        </p:nvSpPr>
        <p:spPr>
          <a:xfrm>
            <a:off x="6530420" y="1985883"/>
            <a:ext cx="5181600" cy="4445609"/>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Rectangle 20">
            <a:extLst>
              <a:ext uri="{FF2B5EF4-FFF2-40B4-BE49-F238E27FC236}">
                <a16:creationId xmlns:a16="http://schemas.microsoft.com/office/drawing/2014/main" id="{BFF972C6-C9F0-4649-AEEB-21815F9CFD52}"/>
              </a:ext>
            </a:extLst>
          </p:cNvPr>
          <p:cNvSpPr/>
          <p:nvPr userDrawn="1"/>
        </p:nvSpPr>
        <p:spPr>
          <a:xfrm>
            <a:off x="93463" y="1844911"/>
            <a:ext cx="11680606" cy="58885"/>
          </a:xfrm>
          <a:prstGeom prst="rect">
            <a:avLst/>
          </a:prstGeom>
          <a:solidFill>
            <a:srgbClr val="F8AB08"/>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2545A982-DE66-4877-8A08-983D5F4EBD3C}"/>
              </a:ext>
            </a:extLst>
          </p:cNvPr>
          <p:cNvSpPr/>
          <p:nvPr userDrawn="1"/>
        </p:nvSpPr>
        <p:spPr>
          <a:xfrm>
            <a:off x="1003162" y="732971"/>
            <a:ext cx="94269" cy="5698523"/>
          </a:xfrm>
          <a:prstGeom prst="rect">
            <a:avLst/>
          </a:prstGeom>
          <a:solidFill>
            <a:srgbClr val="1B435D"/>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800"/>
          </a:p>
        </p:txBody>
      </p:sp>
      <p:pic>
        <p:nvPicPr>
          <p:cNvPr id="25" name="Picture 24">
            <a:extLst>
              <a:ext uri="{FF2B5EF4-FFF2-40B4-BE49-F238E27FC236}">
                <a16:creationId xmlns:a16="http://schemas.microsoft.com/office/drawing/2014/main" id="{1C2554F1-B6A5-4593-826F-67930D8BDC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607" y="709318"/>
            <a:ext cx="1172457" cy="1155688"/>
          </a:xfrm>
          <a:prstGeom prst="rect">
            <a:avLst/>
          </a:prstGeom>
        </p:spPr>
      </p:pic>
      <p:sp>
        <p:nvSpPr>
          <p:cNvPr id="26" name="Title 1">
            <a:extLst>
              <a:ext uri="{FF2B5EF4-FFF2-40B4-BE49-F238E27FC236}">
                <a16:creationId xmlns:a16="http://schemas.microsoft.com/office/drawing/2014/main" id="{B4EB2A65-5188-4034-93D7-55D06BF1A0FC}"/>
              </a:ext>
            </a:extLst>
          </p:cNvPr>
          <p:cNvSpPr>
            <a:spLocks noGrp="1"/>
          </p:cNvSpPr>
          <p:nvPr>
            <p:ph type="title"/>
          </p:nvPr>
        </p:nvSpPr>
        <p:spPr>
          <a:xfrm>
            <a:off x="1177566" y="732971"/>
            <a:ext cx="10515600" cy="1093085"/>
          </a:xfrm>
        </p:spPr>
        <p:txBody>
          <a:bodyPr/>
          <a:lstStyle>
            <a:lvl1pPr>
              <a:defRPr>
                <a:latin typeface="Century" panose="02040604050505020304" pitchFamily="18" charset="0"/>
              </a:defRPr>
            </a:lvl1pPr>
          </a:lstStyle>
          <a:p>
            <a:r>
              <a:rPr lang="en-US" dirty="0"/>
              <a:t>Click to edit Master title style</a:t>
            </a:r>
          </a:p>
        </p:txBody>
      </p:sp>
    </p:spTree>
    <p:extLst>
      <p:ext uri="{BB962C8B-B14F-4D97-AF65-F5344CB8AC3E}">
        <p14:creationId xmlns:p14="http://schemas.microsoft.com/office/powerpoint/2010/main" val="272511193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AE1F01-7442-43AE-B192-9847F4AA928F}"/>
              </a:ext>
            </a:extLst>
          </p:cNvPr>
          <p:cNvSpPr>
            <a:spLocks noGrp="1"/>
          </p:cNvSpPr>
          <p:nvPr>
            <p:ph type="body" idx="1"/>
          </p:nvPr>
        </p:nvSpPr>
        <p:spPr>
          <a:xfrm>
            <a:off x="1179154" y="1916838"/>
            <a:ext cx="5157787" cy="823912"/>
          </a:xfrm>
        </p:spPr>
        <p:txBody>
          <a:bodyPr anchor="b"/>
          <a:lstStyle>
            <a:lvl1pPr marL="0" indent="0">
              <a:buNone/>
              <a:defRPr sz="2400" b="1">
                <a:latin typeface="Century" panose="02040604050505020304" pitchFamily="18"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D08A5F84-8D4D-41C5-A6ED-879A02121EF2}"/>
              </a:ext>
            </a:extLst>
          </p:cNvPr>
          <p:cNvSpPr>
            <a:spLocks noGrp="1"/>
          </p:cNvSpPr>
          <p:nvPr>
            <p:ph sz="half" idx="2"/>
          </p:nvPr>
        </p:nvSpPr>
        <p:spPr>
          <a:xfrm>
            <a:off x="1179154" y="2740750"/>
            <a:ext cx="5157787" cy="3709598"/>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71D2160-17A8-4AEE-9AF8-B915D3D75E15}"/>
              </a:ext>
            </a:extLst>
          </p:cNvPr>
          <p:cNvSpPr>
            <a:spLocks noGrp="1"/>
          </p:cNvSpPr>
          <p:nvPr>
            <p:ph type="body" sz="quarter" idx="3"/>
          </p:nvPr>
        </p:nvSpPr>
        <p:spPr>
          <a:xfrm>
            <a:off x="6511566" y="1916838"/>
            <a:ext cx="5183188" cy="823912"/>
          </a:xfrm>
        </p:spPr>
        <p:txBody>
          <a:bodyPr anchor="b">
            <a:normAutofit/>
          </a:bodyPr>
          <a:lstStyle>
            <a:lvl1pPr marL="0" indent="0">
              <a:buNone/>
              <a:defRPr lang="en-US" sz="2400" b="1" kern="1200" dirty="0">
                <a:solidFill>
                  <a:schemeClr val="tx1"/>
                </a:solidFill>
                <a:latin typeface="Century" panose="02040604050505020304" pitchFamily="18" charset="0"/>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000"/>
              </a:spcBef>
              <a:buFont typeface="Arial" panose="020B0604020202020204" pitchFamily="34" charset="0"/>
              <a:buNone/>
            </a:pPr>
            <a:r>
              <a:rPr lang="en-US" dirty="0"/>
              <a:t>Edit Master text styles</a:t>
            </a:r>
          </a:p>
        </p:txBody>
      </p:sp>
      <p:sp>
        <p:nvSpPr>
          <p:cNvPr id="6" name="Content Placeholder 5">
            <a:extLst>
              <a:ext uri="{FF2B5EF4-FFF2-40B4-BE49-F238E27FC236}">
                <a16:creationId xmlns:a16="http://schemas.microsoft.com/office/drawing/2014/main" id="{06485BC3-67A8-4FB8-A865-0C0729922F6F}"/>
              </a:ext>
            </a:extLst>
          </p:cNvPr>
          <p:cNvSpPr>
            <a:spLocks noGrp="1"/>
          </p:cNvSpPr>
          <p:nvPr>
            <p:ph sz="quarter" idx="4"/>
          </p:nvPr>
        </p:nvSpPr>
        <p:spPr>
          <a:xfrm>
            <a:off x="6511566" y="2740750"/>
            <a:ext cx="5183188" cy="3709598"/>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Rectangle 25">
            <a:extLst>
              <a:ext uri="{FF2B5EF4-FFF2-40B4-BE49-F238E27FC236}">
                <a16:creationId xmlns:a16="http://schemas.microsoft.com/office/drawing/2014/main" id="{D2692C84-9274-410A-A175-0D11FEE54FF7}"/>
              </a:ext>
            </a:extLst>
          </p:cNvPr>
          <p:cNvSpPr/>
          <p:nvPr userDrawn="1"/>
        </p:nvSpPr>
        <p:spPr>
          <a:xfrm>
            <a:off x="93463" y="1844911"/>
            <a:ext cx="11680606" cy="58885"/>
          </a:xfrm>
          <a:prstGeom prst="rect">
            <a:avLst/>
          </a:prstGeom>
          <a:solidFill>
            <a:srgbClr val="F8AB08"/>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800"/>
          </a:p>
        </p:txBody>
      </p:sp>
      <p:sp>
        <p:nvSpPr>
          <p:cNvPr id="27" name="Rectangle 26">
            <a:extLst>
              <a:ext uri="{FF2B5EF4-FFF2-40B4-BE49-F238E27FC236}">
                <a16:creationId xmlns:a16="http://schemas.microsoft.com/office/drawing/2014/main" id="{201BA719-C739-4EF0-9A57-4914A75011C1}"/>
              </a:ext>
            </a:extLst>
          </p:cNvPr>
          <p:cNvSpPr/>
          <p:nvPr userDrawn="1"/>
        </p:nvSpPr>
        <p:spPr>
          <a:xfrm>
            <a:off x="1003162" y="732971"/>
            <a:ext cx="94269" cy="5698523"/>
          </a:xfrm>
          <a:prstGeom prst="rect">
            <a:avLst/>
          </a:prstGeom>
          <a:solidFill>
            <a:srgbClr val="1B435D"/>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800"/>
          </a:p>
        </p:txBody>
      </p:sp>
      <p:pic>
        <p:nvPicPr>
          <p:cNvPr id="28" name="Picture 27">
            <a:extLst>
              <a:ext uri="{FF2B5EF4-FFF2-40B4-BE49-F238E27FC236}">
                <a16:creationId xmlns:a16="http://schemas.microsoft.com/office/drawing/2014/main" id="{E73A4F40-D534-4FC6-86E3-DBAF6DD648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607" y="709318"/>
            <a:ext cx="1172457" cy="1155688"/>
          </a:xfrm>
          <a:prstGeom prst="rect">
            <a:avLst/>
          </a:prstGeom>
        </p:spPr>
      </p:pic>
      <p:sp>
        <p:nvSpPr>
          <p:cNvPr id="29" name="Title 1">
            <a:extLst>
              <a:ext uri="{FF2B5EF4-FFF2-40B4-BE49-F238E27FC236}">
                <a16:creationId xmlns:a16="http://schemas.microsoft.com/office/drawing/2014/main" id="{795EAED3-CDF9-41AE-A98D-7E3C88DFB9E5}"/>
              </a:ext>
            </a:extLst>
          </p:cNvPr>
          <p:cNvSpPr>
            <a:spLocks noGrp="1"/>
          </p:cNvSpPr>
          <p:nvPr>
            <p:ph type="title"/>
          </p:nvPr>
        </p:nvSpPr>
        <p:spPr>
          <a:xfrm>
            <a:off x="1177566" y="732971"/>
            <a:ext cx="10515600" cy="1093085"/>
          </a:xfrm>
        </p:spPr>
        <p:txBody>
          <a:bodyPr/>
          <a:lstStyle>
            <a:lvl1pPr>
              <a:defRPr>
                <a:latin typeface="Century" panose="02040604050505020304" pitchFamily="18" charset="0"/>
              </a:defRPr>
            </a:lvl1pPr>
          </a:lstStyle>
          <a:p>
            <a:r>
              <a:rPr lang="en-US" dirty="0"/>
              <a:t>Click to edit Master title style</a:t>
            </a:r>
          </a:p>
        </p:txBody>
      </p:sp>
    </p:spTree>
    <p:extLst>
      <p:ext uri="{BB962C8B-B14F-4D97-AF65-F5344CB8AC3E}">
        <p14:creationId xmlns:p14="http://schemas.microsoft.com/office/powerpoint/2010/main" val="217054285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DCA0553-72FC-468E-B847-49A59EC91515}"/>
              </a:ext>
            </a:extLst>
          </p:cNvPr>
          <p:cNvSpPr/>
          <p:nvPr userDrawn="1"/>
        </p:nvSpPr>
        <p:spPr>
          <a:xfrm>
            <a:off x="93463" y="1844911"/>
            <a:ext cx="11680606" cy="58885"/>
          </a:xfrm>
          <a:prstGeom prst="rect">
            <a:avLst/>
          </a:prstGeom>
          <a:solidFill>
            <a:srgbClr val="F8AB08"/>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EF56F055-6C33-40B3-BF90-D9A574D429BD}"/>
              </a:ext>
            </a:extLst>
          </p:cNvPr>
          <p:cNvSpPr/>
          <p:nvPr userDrawn="1"/>
        </p:nvSpPr>
        <p:spPr>
          <a:xfrm>
            <a:off x="1003162" y="732971"/>
            <a:ext cx="94269" cy="5698523"/>
          </a:xfrm>
          <a:prstGeom prst="rect">
            <a:avLst/>
          </a:prstGeom>
          <a:solidFill>
            <a:srgbClr val="1B435D"/>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800"/>
          </a:p>
        </p:txBody>
      </p:sp>
      <p:pic>
        <p:nvPicPr>
          <p:cNvPr id="22" name="Picture 21">
            <a:extLst>
              <a:ext uri="{FF2B5EF4-FFF2-40B4-BE49-F238E27FC236}">
                <a16:creationId xmlns:a16="http://schemas.microsoft.com/office/drawing/2014/main" id="{DF6A88BF-DE00-413B-B811-9E52B02612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607" y="709318"/>
            <a:ext cx="1172457" cy="1155688"/>
          </a:xfrm>
          <a:prstGeom prst="rect">
            <a:avLst/>
          </a:prstGeom>
        </p:spPr>
      </p:pic>
      <p:sp>
        <p:nvSpPr>
          <p:cNvPr id="23" name="Title 1">
            <a:extLst>
              <a:ext uri="{FF2B5EF4-FFF2-40B4-BE49-F238E27FC236}">
                <a16:creationId xmlns:a16="http://schemas.microsoft.com/office/drawing/2014/main" id="{C1998C53-9099-4975-8B0F-4171961CB4F9}"/>
              </a:ext>
            </a:extLst>
          </p:cNvPr>
          <p:cNvSpPr>
            <a:spLocks noGrp="1"/>
          </p:cNvSpPr>
          <p:nvPr>
            <p:ph type="title"/>
          </p:nvPr>
        </p:nvSpPr>
        <p:spPr>
          <a:xfrm>
            <a:off x="1177566" y="732971"/>
            <a:ext cx="10515600" cy="1093085"/>
          </a:xfrm>
        </p:spPr>
        <p:txBody>
          <a:bodyPr/>
          <a:lstStyle>
            <a:lvl1pPr>
              <a:defRPr>
                <a:latin typeface="Century" panose="02040604050505020304" pitchFamily="18" charset="0"/>
              </a:defRPr>
            </a:lvl1pPr>
          </a:lstStyle>
          <a:p>
            <a:r>
              <a:rPr lang="en-US" dirty="0"/>
              <a:t>Click to edit Master title style</a:t>
            </a:r>
          </a:p>
        </p:txBody>
      </p:sp>
    </p:spTree>
    <p:extLst>
      <p:ext uri="{BB962C8B-B14F-4D97-AF65-F5344CB8AC3E}">
        <p14:creationId xmlns:p14="http://schemas.microsoft.com/office/powerpoint/2010/main" val="129090230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Ref idx="1003">
        <a:schemeClr val="bg2"/>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ED9B3BE-F0BA-43F5-AFB0-509D91F2E6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100" y="6260799"/>
            <a:ext cx="2499632" cy="408437"/>
          </a:xfrm>
          <a:prstGeom prst="rect">
            <a:avLst/>
          </a:prstGeom>
        </p:spPr>
      </p:pic>
      <p:pic>
        <p:nvPicPr>
          <p:cNvPr id="12" name="image4.png">
            <a:extLst>
              <a:ext uri="{FF2B5EF4-FFF2-40B4-BE49-F238E27FC236}">
                <a16:creationId xmlns:a16="http://schemas.microsoft.com/office/drawing/2014/main" id="{F3684F37-41C1-442B-B8CC-192D9E572408}"/>
              </a:ext>
            </a:extLst>
          </p:cNvPr>
          <p:cNvPicPr/>
          <p:nvPr userDrawn="1"/>
        </p:nvPicPr>
        <p:blipFill>
          <a:blip r:embed="rId3"/>
          <a:srcRect/>
          <a:stretch>
            <a:fillRect/>
          </a:stretch>
        </p:blipFill>
        <p:spPr>
          <a:xfrm>
            <a:off x="9918628" y="6214194"/>
            <a:ext cx="1236569" cy="501648"/>
          </a:xfrm>
          <a:prstGeom prst="rect">
            <a:avLst/>
          </a:prstGeom>
          <a:ln/>
        </p:spPr>
      </p:pic>
      <p:pic>
        <p:nvPicPr>
          <p:cNvPr id="13" name="Picture 12">
            <a:extLst>
              <a:ext uri="{FF2B5EF4-FFF2-40B4-BE49-F238E27FC236}">
                <a16:creationId xmlns:a16="http://schemas.microsoft.com/office/drawing/2014/main" id="{1547C04E-6CF9-4365-AE24-FC723118FD4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53486" y="6160598"/>
            <a:ext cx="907655" cy="633763"/>
          </a:xfrm>
          <a:prstGeom prst="rect">
            <a:avLst/>
          </a:prstGeom>
        </p:spPr>
      </p:pic>
      <p:pic>
        <p:nvPicPr>
          <p:cNvPr id="14" name="Picture 13">
            <a:extLst>
              <a:ext uri="{FF2B5EF4-FFF2-40B4-BE49-F238E27FC236}">
                <a16:creationId xmlns:a16="http://schemas.microsoft.com/office/drawing/2014/main" id="{2858BEB4-5273-4C38-B92A-929F433B769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651917" y="6214194"/>
            <a:ext cx="1444082" cy="526572"/>
          </a:xfrm>
          <a:prstGeom prst="rect">
            <a:avLst/>
          </a:prstGeom>
        </p:spPr>
      </p:pic>
      <p:pic>
        <p:nvPicPr>
          <p:cNvPr id="18" name="Picture 17">
            <a:extLst>
              <a:ext uri="{FF2B5EF4-FFF2-40B4-BE49-F238E27FC236}">
                <a16:creationId xmlns:a16="http://schemas.microsoft.com/office/drawing/2014/main" id="{8763185B-7EEF-4B9F-90EF-C1773F4433B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502473" y="63859"/>
            <a:ext cx="1253764" cy="1253764"/>
          </a:xfrm>
          <a:prstGeom prst="rect">
            <a:avLst/>
          </a:prstGeom>
        </p:spPr>
      </p:pic>
      <p:pic>
        <p:nvPicPr>
          <p:cNvPr id="19" name="Picture 18">
            <a:extLst>
              <a:ext uri="{FF2B5EF4-FFF2-40B4-BE49-F238E27FC236}">
                <a16:creationId xmlns:a16="http://schemas.microsoft.com/office/drawing/2014/main" id="{394211A2-C102-4CE6-887C-31766CD61947}"/>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17184" t="12568" r="15833" b="17977"/>
          <a:stretch/>
        </p:blipFill>
        <p:spPr>
          <a:xfrm>
            <a:off x="1395058" y="0"/>
            <a:ext cx="1289148" cy="1317623"/>
          </a:xfrm>
          <a:prstGeom prst="rect">
            <a:avLst/>
          </a:prstGeom>
        </p:spPr>
      </p:pic>
    </p:spTree>
    <p:extLst>
      <p:ext uri="{BB962C8B-B14F-4D97-AF65-F5344CB8AC3E}">
        <p14:creationId xmlns:p14="http://schemas.microsoft.com/office/powerpoint/2010/main" val="160451040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41065-630F-4E4B-BF64-2399158E9F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374C1C-A7A6-4915-968E-06D19AD6A3E9}"/>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B8D32A-90A3-4B8D-9900-59FA8ACCF361}"/>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pic>
        <p:nvPicPr>
          <p:cNvPr id="12" name="Picture 11">
            <a:extLst>
              <a:ext uri="{FF2B5EF4-FFF2-40B4-BE49-F238E27FC236}">
                <a16:creationId xmlns:a16="http://schemas.microsoft.com/office/drawing/2014/main" id="{9761858F-C7F8-4332-86C7-1A95BBD8F2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46406" y="-119564"/>
            <a:ext cx="1172457" cy="1155688"/>
          </a:xfrm>
          <a:prstGeom prst="rect">
            <a:avLst/>
          </a:prstGeom>
        </p:spPr>
      </p:pic>
    </p:spTree>
    <p:extLst>
      <p:ext uri="{BB962C8B-B14F-4D97-AF65-F5344CB8AC3E}">
        <p14:creationId xmlns:p14="http://schemas.microsoft.com/office/powerpoint/2010/main" val="375622323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DF842-EB0B-4AEE-96A6-1AC1AEB324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7A6A42-CA57-4F38-82F0-348DB85FB9E4}"/>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EEA36DCA-AE83-4A7C-BBD5-DFA6036CB910}"/>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pic>
        <p:nvPicPr>
          <p:cNvPr id="11" name="Picture 10">
            <a:extLst>
              <a:ext uri="{FF2B5EF4-FFF2-40B4-BE49-F238E27FC236}">
                <a16:creationId xmlns:a16="http://schemas.microsoft.com/office/drawing/2014/main" id="{942D7049-38F6-4B0E-B795-A6AA5E5696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46406" y="-119564"/>
            <a:ext cx="1172457" cy="1155688"/>
          </a:xfrm>
          <a:prstGeom prst="rect">
            <a:avLst/>
          </a:prstGeom>
        </p:spPr>
      </p:pic>
    </p:spTree>
    <p:extLst>
      <p:ext uri="{BB962C8B-B14F-4D97-AF65-F5344CB8AC3E}">
        <p14:creationId xmlns:p14="http://schemas.microsoft.com/office/powerpoint/2010/main" val="343583752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7241E1-1898-467F-96E9-1D0A702DBE9B}"/>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C61426-71F0-404B-A95C-1EA807E391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100F4E-0019-4303-834D-B3350D52E7B2}"/>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7B7879-7E8D-48B0-B795-B2071FE58E17}" type="datetimeFigureOut">
              <a:rPr lang="en-US" smtClean="0"/>
              <a:t>10/31/2019</a:t>
            </a:fld>
            <a:endParaRPr lang="en-US"/>
          </a:p>
        </p:txBody>
      </p:sp>
      <p:sp>
        <p:nvSpPr>
          <p:cNvPr id="5" name="Footer Placeholder 4">
            <a:extLst>
              <a:ext uri="{FF2B5EF4-FFF2-40B4-BE49-F238E27FC236}">
                <a16:creationId xmlns:a16="http://schemas.microsoft.com/office/drawing/2014/main" id="{1A68033C-236B-4834-B81D-110D6D88412F}"/>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CD7207-AD4D-4A46-9D43-A9B1D0498963}"/>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0F3BD8-F06A-426F-B879-962EC16E8C33}" type="slidenum">
              <a:rPr lang="en-US" smtClean="0"/>
              <a:t>‹N°›</a:t>
            </a:fld>
            <a:endParaRPr lang="en-US"/>
          </a:p>
        </p:txBody>
      </p:sp>
    </p:spTree>
    <p:extLst>
      <p:ext uri="{BB962C8B-B14F-4D97-AF65-F5344CB8AC3E}">
        <p14:creationId xmlns:p14="http://schemas.microsoft.com/office/powerpoint/2010/main" val="903498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0FBD7-3F67-4F54-9C80-B0A219458187}"/>
              </a:ext>
            </a:extLst>
          </p:cNvPr>
          <p:cNvSpPr>
            <a:spLocks noGrp="1"/>
          </p:cNvSpPr>
          <p:nvPr>
            <p:ph type="ctrTitle"/>
          </p:nvPr>
        </p:nvSpPr>
        <p:spPr/>
        <p:txBody>
          <a:bodyPr>
            <a:normAutofit/>
          </a:bodyPr>
          <a:lstStyle/>
          <a:p>
            <a:r>
              <a:rPr lang="fr-FR" sz="2200" i="1" dirty="0"/>
              <a:t>Etude relative aux plateformes artisanales dans la région de Tanger - Tétouan - Al Hoceima</a:t>
            </a:r>
            <a:endParaRPr lang="en-US" sz="2200" i="1" dirty="0"/>
          </a:p>
        </p:txBody>
      </p:sp>
      <p:sp>
        <p:nvSpPr>
          <p:cNvPr id="3" name="Subtitle 2">
            <a:extLst>
              <a:ext uri="{FF2B5EF4-FFF2-40B4-BE49-F238E27FC236}">
                <a16:creationId xmlns:a16="http://schemas.microsoft.com/office/drawing/2014/main" id="{AD153541-D2DF-4AE6-A22E-9AFA9C51260E}"/>
              </a:ext>
            </a:extLst>
          </p:cNvPr>
          <p:cNvSpPr>
            <a:spLocks noGrp="1"/>
          </p:cNvSpPr>
          <p:nvPr>
            <p:ph type="subTitle" idx="1"/>
          </p:nvPr>
        </p:nvSpPr>
        <p:spPr/>
        <p:txBody>
          <a:bodyPr/>
          <a:lstStyle/>
          <a:p>
            <a:r>
              <a:rPr lang="fr-FR" dirty="0">
                <a:solidFill>
                  <a:srgbClr val="C00000"/>
                </a:solidFill>
              </a:rPr>
              <a:t>Livrable</a:t>
            </a:r>
            <a:r>
              <a:rPr lang="en-US" dirty="0">
                <a:solidFill>
                  <a:srgbClr val="C00000"/>
                </a:solidFill>
              </a:rPr>
              <a:t> III: </a:t>
            </a:r>
            <a:r>
              <a:rPr lang="en-US" dirty="0" err="1">
                <a:solidFill>
                  <a:srgbClr val="C00000"/>
                </a:solidFill>
              </a:rPr>
              <a:t>Présentation</a:t>
            </a:r>
            <a:r>
              <a:rPr lang="en-US" dirty="0">
                <a:solidFill>
                  <a:srgbClr val="C00000"/>
                </a:solidFill>
              </a:rPr>
              <a:t> du Business Plan de la SDR</a:t>
            </a:r>
          </a:p>
          <a:p>
            <a:endParaRPr lang="en-US" dirty="0">
              <a:solidFill>
                <a:srgbClr val="C00000"/>
              </a:solidFill>
            </a:endParaRPr>
          </a:p>
          <a:p>
            <a:endParaRPr lang="en-US" dirty="0"/>
          </a:p>
        </p:txBody>
      </p:sp>
    </p:spTree>
    <p:extLst>
      <p:ext uri="{BB962C8B-B14F-4D97-AF65-F5344CB8AC3E}">
        <p14:creationId xmlns:p14="http://schemas.microsoft.com/office/powerpoint/2010/main" val="2457878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89AF1E-68C3-4C27-B615-09FFD951211C}"/>
              </a:ext>
            </a:extLst>
          </p:cNvPr>
          <p:cNvSpPr/>
          <p:nvPr/>
        </p:nvSpPr>
        <p:spPr>
          <a:xfrm>
            <a:off x="1116353" y="3521869"/>
            <a:ext cx="10658651" cy="34103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le 1">
            <a:extLst>
              <a:ext uri="{FF2B5EF4-FFF2-40B4-BE49-F238E27FC236}">
                <a16:creationId xmlns:a16="http://schemas.microsoft.com/office/drawing/2014/main" id="{74E6C2DE-494C-42BE-AB67-9ED2046A772C}"/>
              </a:ext>
            </a:extLst>
          </p:cNvPr>
          <p:cNvSpPr>
            <a:spLocks noGrp="1"/>
          </p:cNvSpPr>
          <p:nvPr>
            <p:ph type="title"/>
          </p:nvPr>
        </p:nvSpPr>
        <p:spPr/>
        <p:txBody>
          <a:bodyPr/>
          <a:lstStyle/>
          <a:p>
            <a:r>
              <a:rPr lang="fr-FR" sz="3600" dirty="0">
                <a:solidFill>
                  <a:srgbClr val="76DCE4"/>
                </a:solidFill>
              </a:rPr>
              <a:t>Sommaire</a:t>
            </a:r>
            <a:r>
              <a:rPr lang="en-US" sz="3600" dirty="0">
                <a:solidFill>
                  <a:srgbClr val="76DCE4"/>
                </a:solidFill>
              </a:rPr>
              <a:t>:</a:t>
            </a:r>
          </a:p>
        </p:txBody>
      </p:sp>
      <p:sp>
        <p:nvSpPr>
          <p:cNvPr id="3" name="Content Placeholder 2">
            <a:extLst>
              <a:ext uri="{FF2B5EF4-FFF2-40B4-BE49-F238E27FC236}">
                <a16:creationId xmlns:a16="http://schemas.microsoft.com/office/drawing/2014/main" id="{12C6D1D3-B98C-4DF5-9115-BD13F51A20C0}"/>
              </a:ext>
            </a:extLst>
          </p:cNvPr>
          <p:cNvSpPr>
            <a:spLocks noGrp="1"/>
          </p:cNvSpPr>
          <p:nvPr>
            <p:ph idx="1"/>
          </p:nvPr>
        </p:nvSpPr>
        <p:spPr/>
        <p:txBody>
          <a:bodyPr>
            <a:normAutofit/>
          </a:bodyPr>
          <a:lstStyle/>
          <a:p>
            <a:pPr marL="571500" indent="-571500">
              <a:buFont typeface="+mj-lt"/>
              <a:buAutoNum type="romanUcPeriod"/>
            </a:pPr>
            <a:r>
              <a:rPr lang="en-US" sz="2000" b="1" dirty="0"/>
              <a:t>Introduction</a:t>
            </a:r>
          </a:p>
          <a:p>
            <a:pPr marL="571500" indent="-571500">
              <a:buFont typeface="+mj-lt"/>
              <a:buAutoNum type="romanUcPeriod"/>
            </a:pPr>
            <a:r>
              <a:rPr lang="en-US" sz="2000" b="1" dirty="0"/>
              <a:t>Rappel des conclusions du dernier livable</a:t>
            </a:r>
          </a:p>
          <a:p>
            <a:pPr marL="571500" indent="-571500">
              <a:buFont typeface="+mj-lt"/>
              <a:buAutoNum type="romanUcPeriod"/>
            </a:pPr>
            <a:r>
              <a:rPr lang="en-US" sz="2000" b="1" dirty="0"/>
              <a:t>Benchmark de deux </a:t>
            </a:r>
            <a:r>
              <a:rPr lang="en-US" sz="2000" b="1" dirty="0" err="1"/>
              <a:t>modèles</a:t>
            </a:r>
            <a:r>
              <a:rPr lang="en-US" sz="2000" b="1" dirty="0"/>
              <a:t> de SDL</a:t>
            </a:r>
          </a:p>
          <a:p>
            <a:pPr marL="571500" indent="-571500">
              <a:buFont typeface="+mj-lt"/>
              <a:buAutoNum type="romanUcPeriod"/>
            </a:pPr>
            <a:r>
              <a:rPr lang="en-US" sz="2000" b="1" dirty="0" err="1"/>
              <a:t>Déclinaison</a:t>
            </a:r>
            <a:r>
              <a:rPr lang="en-US" sz="2000" b="1" dirty="0"/>
              <a:t> du business plan de la SDR</a:t>
            </a:r>
          </a:p>
          <a:p>
            <a:pPr marL="1028689" lvl="1" indent="-571500">
              <a:buFont typeface="+mj-lt"/>
              <a:buAutoNum type="arabicPeriod"/>
            </a:pPr>
            <a:r>
              <a:rPr lang="en-US" sz="1600" b="1" dirty="0">
                <a:solidFill>
                  <a:schemeClr val="accent1">
                    <a:lumMod val="60000"/>
                    <a:lumOff val="40000"/>
                  </a:schemeClr>
                </a:solidFill>
              </a:rPr>
              <a:t>Rappel du </a:t>
            </a:r>
            <a:r>
              <a:rPr lang="en-US" sz="1600" b="1" dirty="0" err="1">
                <a:solidFill>
                  <a:schemeClr val="accent1">
                    <a:lumMod val="60000"/>
                    <a:lumOff val="40000"/>
                  </a:schemeClr>
                </a:solidFill>
              </a:rPr>
              <a:t>Chiffre</a:t>
            </a:r>
            <a:r>
              <a:rPr lang="en-US" sz="1600" b="1" dirty="0">
                <a:solidFill>
                  <a:schemeClr val="accent1">
                    <a:lumMod val="60000"/>
                    <a:lumOff val="40000"/>
                  </a:schemeClr>
                </a:solidFill>
              </a:rPr>
              <a:t> </a:t>
            </a:r>
            <a:r>
              <a:rPr lang="en-US" sz="1600" b="1" dirty="0" err="1">
                <a:solidFill>
                  <a:schemeClr val="accent1">
                    <a:lumMod val="60000"/>
                    <a:lumOff val="40000"/>
                  </a:schemeClr>
                </a:solidFill>
              </a:rPr>
              <a:t>d’affaires</a:t>
            </a:r>
            <a:endParaRPr lang="en-US" sz="1600" b="1" dirty="0">
              <a:solidFill>
                <a:schemeClr val="accent1">
                  <a:lumMod val="60000"/>
                  <a:lumOff val="40000"/>
                </a:schemeClr>
              </a:solidFill>
            </a:endParaRPr>
          </a:p>
          <a:p>
            <a:pPr marL="1028689" lvl="1" indent="-571500">
              <a:buFont typeface="+mj-lt"/>
              <a:buAutoNum type="arabicPeriod"/>
            </a:pPr>
            <a:r>
              <a:rPr lang="en-US" sz="1600" dirty="0"/>
              <a:t>Frais de constitution de la SDR</a:t>
            </a:r>
          </a:p>
          <a:p>
            <a:pPr marL="1028689" lvl="1" indent="-571500">
              <a:buFont typeface="+mj-lt"/>
              <a:buAutoNum type="arabicPeriod"/>
            </a:pPr>
            <a:r>
              <a:rPr lang="en-US" sz="1600" dirty="0"/>
              <a:t>Frais de fonctionnement</a:t>
            </a:r>
          </a:p>
          <a:p>
            <a:pPr marL="1028689" lvl="1" indent="-571500">
              <a:buFont typeface="+mj-lt"/>
              <a:buAutoNum type="arabicPeriod"/>
            </a:pPr>
            <a:r>
              <a:rPr lang="en-US" sz="1600" dirty="0"/>
              <a:t>Choix de </a:t>
            </a:r>
            <a:r>
              <a:rPr lang="en-US" sz="1600" dirty="0" err="1"/>
              <a:t>Financement</a:t>
            </a:r>
            <a:endParaRPr lang="en-US" sz="1600" dirty="0"/>
          </a:p>
          <a:p>
            <a:pPr marL="1485877" lvl="2" indent="-571500">
              <a:buFont typeface="+mj-lt"/>
              <a:buAutoNum type="arabicPeriod"/>
            </a:pPr>
            <a:endParaRPr lang="en-US" sz="1200" b="1" dirty="0"/>
          </a:p>
          <a:p>
            <a:pPr marL="571500" indent="-571500">
              <a:buFont typeface="+mj-lt"/>
              <a:buAutoNum type="romanUcPeriod"/>
            </a:pPr>
            <a:r>
              <a:rPr lang="en-US" sz="2000" b="1" dirty="0" err="1"/>
              <a:t>Synthèse</a:t>
            </a:r>
            <a:r>
              <a:rPr lang="en-US" sz="2000" b="1" dirty="0"/>
              <a:t> du business plan</a:t>
            </a:r>
          </a:p>
          <a:p>
            <a:pPr marL="1028689" lvl="1" indent="-571500">
              <a:buFont typeface="+mj-lt"/>
              <a:buAutoNum type="arabicParenR"/>
            </a:pPr>
            <a:r>
              <a:rPr lang="en-US" sz="1400" dirty="0"/>
              <a:t>PNL</a:t>
            </a:r>
          </a:p>
          <a:p>
            <a:pPr marL="1028689" lvl="1" indent="-571500">
              <a:buFont typeface="+mj-lt"/>
              <a:buAutoNum type="arabicParenR"/>
            </a:pPr>
            <a:r>
              <a:rPr lang="en-US" sz="1400" dirty="0" err="1"/>
              <a:t>Profitabilité</a:t>
            </a:r>
            <a:endParaRPr lang="en-US" sz="1400" dirty="0"/>
          </a:p>
          <a:p>
            <a:pPr marL="571500" indent="-571500">
              <a:buFont typeface="+mj-lt"/>
              <a:buAutoNum type="romanUcPeriod"/>
            </a:pPr>
            <a:r>
              <a:rPr lang="en-US" sz="2000" b="1" dirty="0"/>
              <a:t>Conclusions</a:t>
            </a:r>
          </a:p>
          <a:p>
            <a:pPr marL="571500" indent="-571500">
              <a:buFont typeface="+mj-lt"/>
              <a:buAutoNum type="romanUcPeriod"/>
            </a:pPr>
            <a:endParaRPr lang="en-US" sz="2400" b="1" dirty="0"/>
          </a:p>
        </p:txBody>
      </p:sp>
    </p:spTree>
    <p:extLst>
      <p:ext uri="{BB962C8B-B14F-4D97-AF65-F5344CB8AC3E}">
        <p14:creationId xmlns:p14="http://schemas.microsoft.com/office/powerpoint/2010/main" val="2217272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Graphique 45">
            <a:extLst>
              <a:ext uri="{FF2B5EF4-FFF2-40B4-BE49-F238E27FC236}">
                <a16:creationId xmlns:a16="http://schemas.microsoft.com/office/drawing/2014/main" id="{4A77B5F0-EE82-486A-9F6F-5739E305005C}"/>
              </a:ext>
            </a:extLst>
          </p:cNvPr>
          <p:cNvGraphicFramePr>
            <a:graphicFrameLocks/>
          </p:cNvGraphicFramePr>
          <p:nvPr/>
        </p:nvGraphicFramePr>
        <p:xfrm>
          <a:off x="1127574" y="2001302"/>
          <a:ext cx="5088102"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CC9E7DB4-FD5E-4C3B-A05D-607C705381B4}"/>
              </a:ext>
            </a:extLst>
          </p:cNvPr>
          <p:cNvSpPr>
            <a:spLocks noGrp="1"/>
          </p:cNvSpPr>
          <p:nvPr>
            <p:ph type="title"/>
          </p:nvPr>
        </p:nvSpPr>
        <p:spPr/>
        <p:txBody>
          <a:bodyPr>
            <a:normAutofit/>
          </a:bodyPr>
          <a:lstStyle/>
          <a:p>
            <a:r>
              <a:rPr lang="en-US" sz="2800" dirty="0" err="1">
                <a:solidFill>
                  <a:srgbClr val="76DCE4"/>
                </a:solidFill>
              </a:rPr>
              <a:t>Scénario</a:t>
            </a:r>
            <a:r>
              <a:rPr lang="en-US" sz="2800" dirty="0">
                <a:solidFill>
                  <a:srgbClr val="76DCE4"/>
                </a:solidFill>
              </a:rPr>
              <a:t> Central </a:t>
            </a:r>
            <a:r>
              <a:rPr lang="en-US" sz="3200" dirty="0">
                <a:solidFill>
                  <a:srgbClr val="76DCE4"/>
                </a:solidFill>
              </a:rPr>
              <a:t> </a:t>
            </a:r>
            <a:endParaRPr lang="en-US" sz="3600" dirty="0">
              <a:solidFill>
                <a:schemeClr val="accent4"/>
              </a:solidFill>
            </a:endParaRPr>
          </a:p>
        </p:txBody>
      </p:sp>
      <p:sp>
        <p:nvSpPr>
          <p:cNvPr id="7" name="ZoneTexte 6">
            <a:extLst>
              <a:ext uri="{FF2B5EF4-FFF2-40B4-BE49-F238E27FC236}">
                <a16:creationId xmlns:a16="http://schemas.microsoft.com/office/drawing/2014/main" id="{C54D4BC5-FAB9-41C1-B143-537E90577D9A}"/>
              </a:ext>
            </a:extLst>
          </p:cNvPr>
          <p:cNvSpPr txBox="1"/>
          <p:nvPr/>
        </p:nvSpPr>
        <p:spPr>
          <a:xfrm>
            <a:off x="2030754" y="2057400"/>
            <a:ext cx="3290453" cy="276999"/>
          </a:xfrm>
          <a:prstGeom prst="rect">
            <a:avLst/>
          </a:prstGeom>
          <a:noFill/>
        </p:spPr>
        <p:txBody>
          <a:bodyPr wrap="none" rtlCol="0">
            <a:spAutoFit/>
          </a:bodyPr>
          <a:lstStyle/>
          <a:p>
            <a:r>
              <a:rPr lang="fr-FR" sz="1200" b="1" dirty="0">
                <a:solidFill>
                  <a:schemeClr val="accent1"/>
                </a:solidFill>
              </a:rPr>
              <a:t>Evolution du chiffre d’affaires sur 5 ans (En </a:t>
            </a:r>
            <a:r>
              <a:rPr lang="fr-FR" sz="1200" b="1" dirty="0" err="1">
                <a:solidFill>
                  <a:schemeClr val="accent1"/>
                </a:solidFill>
              </a:rPr>
              <a:t>Mdh</a:t>
            </a:r>
            <a:r>
              <a:rPr lang="fr-FR" sz="1200" b="1" dirty="0">
                <a:solidFill>
                  <a:schemeClr val="accent1"/>
                </a:solidFill>
              </a:rPr>
              <a:t>)</a:t>
            </a:r>
          </a:p>
        </p:txBody>
      </p:sp>
      <p:sp>
        <p:nvSpPr>
          <p:cNvPr id="38" name="ZoneTexte 37">
            <a:extLst>
              <a:ext uri="{FF2B5EF4-FFF2-40B4-BE49-F238E27FC236}">
                <a16:creationId xmlns:a16="http://schemas.microsoft.com/office/drawing/2014/main" id="{EB1C878A-6D01-4C83-A35B-13B923B3088C}"/>
              </a:ext>
            </a:extLst>
          </p:cNvPr>
          <p:cNvSpPr txBox="1"/>
          <p:nvPr/>
        </p:nvSpPr>
        <p:spPr>
          <a:xfrm>
            <a:off x="5841983" y="2057399"/>
            <a:ext cx="3319242" cy="276999"/>
          </a:xfrm>
          <a:prstGeom prst="rect">
            <a:avLst/>
          </a:prstGeom>
          <a:noFill/>
        </p:spPr>
        <p:txBody>
          <a:bodyPr wrap="none" rtlCol="0">
            <a:spAutoFit/>
          </a:bodyPr>
          <a:lstStyle/>
          <a:p>
            <a:r>
              <a:rPr lang="fr-FR" sz="1200" b="1" dirty="0">
                <a:solidFill>
                  <a:schemeClr val="accent1"/>
                </a:solidFill>
              </a:rPr>
              <a:t>Répartition du chiffre d’affaires par ville En </a:t>
            </a:r>
            <a:r>
              <a:rPr lang="fr-FR" sz="1200" b="1" dirty="0" err="1">
                <a:solidFill>
                  <a:schemeClr val="accent1"/>
                </a:solidFill>
              </a:rPr>
              <a:t>Mdhs</a:t>
            </a:r>
            <a:endParaRPr lang="fr-FR" sz="1200" b="1" dirty="0">
              <a:solidFill>
                <a:schemeClr val="accent1"/>
              </a:solidFill>
            </a:endParaRPr>
          </a:p>
        </p:txBody>
      </p:sp>
      <p:sp>
        <p:nvSpPr>
          <p:cNvPr id="39" name="Rectangle : coins arrondis 38">
            <a:extLst>
              <a:ext uri="{FF2B5EF4-FFF2-40B4-BE49-F238E27FC236}">
                <a16:creationId xmlns:a16="http://schemas.microsoft.com/office/drawing/2014/main" id="{7824FB84-013E-42CD-817E-41B10F78686C}"/>
              </a:ext>
            </a:extLst>
          </p:cNvPr>
          <p:cNvSpPr/>
          <p:nvPr/>
        </p:nvSpPr>
        <p:spPr>
          <a:xfrm>
            <a:off x="8913998" y="2131549"/>
            <a:ext cx="3079789" cy="446559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400" b="1" dirty="0">
                <a:solidFill>
                  <a:srgbClr val="C00000"/>
                </a:solidFill>
              </a:rPr>
              <a:t>Hypothèses retenues (En sus de celles du scénario pessimiste)</a:t>
            </a:r>
          </a:p>
          <a:p>
            <a:pPr algn="just"/>
            <a:endParaRPr lang="fr-FR" sz="1200" dirty="0">
              <a:solidFill>
                <a:schemeClr val="tx1">
                  <a:lumMod val="85000"/>
                  <a:lumOff val="15000"/>
                </a:schemeClr>
              </a:solidFill>
            </a:endParaRPr>
          </a:p>
          <a:p>
            <a:pPr marL="285750" indent="-285750" algn="just">
              <a:buFont typeface="Wingdings" panose="05000000000000000000" pitchFamily="2" charset="2"/>
              <a:buChar char="§"/>
            </a:pPr>
            <a:r>
              <a:rPr lang="fr-FR" sz="1200" dirty="0">
                <a:solidFill>
                  <a:schemeClr val="tx1">
                    <a:lumMod val="85000"/>
                    <a:lumOff val="15000"/>
                  </a:schemeClr>
                </a:solidFill>
              </a:rPr>
              <a:t>Commercialisation des produits de la SDR à travers une plate forme numérique</a:t>
            </a:r>
          </a:p>
          <a:p>
            <a:pPr marL="285750" indent="-285750" algn="just">
              <a:buFont typeface="Wingdings" panose="05000000000000000000" pitchFamily="2" charset="2"/>
              <a:buChar char="§"/>
            </a:pPr>
            <a:r>
              <a:rPr lang="fr-FR" sz="1200" dirty="0">
                <a:solidFill>
                  <a:schemeClr val="tx1">
                    <a:lumMod val="85000"/>
                    <a:lumOff val="15000"/>
                  </a:schemeClr>
                </a:solidFill>
              </a:rPr>
              <a:t>Signature de conventions avec le ministère du tourisme pour promouvoir les produits de la région auprès des groupes de touristes</a:t>
            </a:r>
          </a:p>
          <a:p>
            <a:pPr marL="285750" indent="-285750" algn="just">
              <a:buFont typeface="Wingdings" panose="05000000000000000000" pitchFamily="2" charset="2"/>
              <a:buChar char="§"/>
            </a:pPr>
            <a:r>
              <a:rPr lang="fr-FR" sz="1200" dirty="0">
                <a:solidFill>
                  <a:schemeClr val="tx1">
                    <a:lumMod val="85000"/>
                    <a:lumOff val="15000"/>
                  </a:schemeClr>
                </a:solidFill>
              </a:rPr>
              <a:t>Captation de 20% des artisans individuels en croissance annuelle de 10%</a:t>
            </a:r>
          </a:p>
          <a:p>
            <a:pPr marL="285750" indent="-285750" algn="just">
              <a:buFont typeface="Wingdings" panose="05000000000000000000" pitchFamily="2" charset="2"/>
              <a:buChar char="§"/>
            </a:pPr>
            <a:r>
              <a:rPr lang="fr-FR" sz="1200" dirty="0">
                <a:solidFill>
                  <a:schemeClr val="tx1">
                    <a:lumMod val="85000"/>
                    <a:lumOff val="15000"/>
                  </a:schemeClr>
                </a:solidFill>
              </a:rPr>
              <a:t>Prélèvement par la SDR de 5% de commissions de les produits commercialisés à travers les plateformes numériques.</a:t>
            </a:r>
          </a:p>
          <a:p>
            <a:pPr marL="285750" indent="-285750" algn="just">
              <a:buFont typeface="Wingdings" panose="05000000000000000000" pitchFamily="2" charset="2"/>
              <a:buChar char="§"/>
            </a:pPr>
            <a:r>
              <a:rPr lang="fr-FR" sz="1200" dirty="0">
                <a:solidFill>
                  <a:schemeClr val="tx1">
                    <a:lumMod val="85000"/>
                    <a:lumOff val="15000"/>
                  </a:schemeClr>
                </a:solidFill>
              </a:rPr>
              <a:t>Une croissance annuelle du CA  des coopératives de </a:t>
            </a:r>
            <a:r>
              <a:rPr lang="fr-FR" sz="1200" b="1" dirty="0">
                <a:solidFill>
                  <a:schemeClr val="accent6">
                    <a:lumMod val="75000"/>
                  </a:schemeClr>
                </a:solidFill>
              </a:rPr>
              <a:t>13%.</a:t>
            </a:r>
            <a:endParaRPr lang="fr-FR" sz="1200" dirty="0">
              <a:solidFill>
                <a:schemeClr val="bg1">
                  <a:lumMod val="50000"/>
                </a:schemeClr>
              </a:solidFill>
            </a:endParaRPr>
          </a:p>
        </p:txBody>
      </p:sp>
      <p:sp>
        <p:nvSpPr>
          <p:cNvPr id="40" name="Rectangle 39">
            <a:extLst>
              <a:ext uri="{FF2B5EF4-FFF2-40B4-BE49-F238E27FC236}">
                <a16:creationId xmlns:a16="http://schemas.microsoft.com/office/drawing/2014/main" id="{DC18A3B6-C8CB-4B5B-9F53-DED40C0E9CF6}"/>
              </a:ext>
            </a:extLst>
          </p:cNvPr>
          <p:cNvSpPr/>
          <p:nvPr/>
        </p:nvSpPr>
        <p:spPr>
          <a:xfrm>
            <a:off x="6215676" y="4505904"/>
            <a:ext cx="2429050" cy="209124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C00000"/>
                </a:solidFill>
              </a:rPr>
              <a:t>Gestion de 3 plateformes pendant les deux premières années puis rajout de </a:t>
            </a:r>
            <a:r>
              <a:rPr lang="fr-FR" b="1" dirty="0" err="1">
                <a:solidFill>
                  <a:srgbClr val="C00000"/>
                </a:solidFill>
              </a:rPr>
              <a:t>Assilah</a:t>
            </a:r>
            <a:r>
              <a:rPr lang="fr-FR" b="1" dirty="0">
                <a:solidFill>
                  <a:srgbClr val="C00000"/>
                </a:solidFill>
              </a:rPr>
              <a:t> à partir de la 3</a:t>
            </a:r>
            <a:r>
              <a:rPr lang="fr-FR" b="1" baseline="30000" dirty="0">
                <a:solidFill>
                  <a:srgbClr val="C00000"/>
                </a:solidFill>
              </a:rPr>
              <a:t>ème</a:t>
            </a:r>
            <a:r>
              <a:rPr lang="fr-FR" b="1" dirty="0">
                <a:solidFill>
                  <a:srgbClr val="C00000"/>
                </a:solidFill>
              </a:rPr>
              <a:t> année</a:t>
            </a:r>
          </a:p>
        </p:txBody>
      </p:sp>
      <p:sp>
        <p:nvSpPr>
          <p:cNvPr id="44" name="ZoneTexte 1">
            <a:extLst>
              <a:ext uri="{FF2B5EF4-FFF2-40B4-BE49-F238E27FC236}">
                <a16:creationId xmlns:a16="http://schemas.microsoft.com/office/drawing/2014/main" id="{4D5BB50C-8C1C-44C1-A2BA-10DDB1FF3DDB}"/>
              </a:ext>
            </a:extLst>
          </p:cNvPr>
          <p:cNvSpPr txBox="1"/>
          <p:nvPr/>
        </p:nvSpPr>
        <p:spPr>
          <a:xfrm>
            <a:off x="4953937" y="2428360"/>
            <a:ext cx="914400" cy="319759"/>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800" b="1" dirty="0">
                <a:solidFill>
                  <a:srgbClr val="C00000"/>
                </a:solidFill>
              </a:rPr>
              <a:t>21%   35%  10%  23% </a:t>
            </a:r>
          </a:p>
        </p:txBody>
      </p:sp>
      <p:sp>
        <p:nvSpPr>
          <p:cNvPr id="45" name="ZoneTexte 1">
            <a:extLst>
              <a:ext uri="{FF2B5EF4-FFF2-40B4-BE49-F238E27FC236}">
                <a16:creationId xmlns:a16="http://schemas.microsoft.com/office/drawing/2014/main" id="{B965E205-5470-4141-8698-32B5D0A8A009}"/>
              </a:ext>
            </a:extLst>
          </p:cNvPr>
          <p:cNvSpPr txBox="1"/>
          <p:nvPr/>
        </p:nvSpPr>
        <p:spPr>
          <a:xfrm>
            <a:off x="1313166" y="2319518"/>
            <a:ext cx="914400" cy="276999"/>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050" b="1" dirty="0">
                <a:solidFill>
                  <a:srgbClr val="C00000"/>
                </a:solidFill>
              </a:rPr>
              <a:t>TCAM</a:t>
            </a:r>
          </a:p>
        </p:txBody>
      </p:sp>
      <p:graphicFrame>
        <p:nvGraphicFramePr>
          <p:cNvPr id="47" name="Tableau 46">
            <a:extLst>
              <a:ext uri="{FF2B5EF4-FFF2-40B4-BE49-F238E27FC236}">
                <a16:creationId xmlns:a16="http://schemas.microsoft.com/office/drawing/2014/main" id="{4E14D134-6C1B-46A7-8F99-D531A7FDA2BD}"/>
              </a:ext>
            </a:extLst>
          </p:cNvPr>
          <p:cNvGraphicFramePr>
            <a:graphicFrameLocks noGrp="1"/>
          </p:cNvGraphicFramePr>
          <p:nvPr/>
        </p:nvGraphicFramePr>
        <p:xfrm>
          <a:off x="1177566" y="4810450"/>
          <a:ext cx="4970793" cy="1549401"/>
        </p:xfrm>
        <a:graphic>
          <a:graphicData uri="http://schemas.openxmlformats.org/drawingml/2006/table">
            <a:tbl>
              <a:tblPr/>
              <a:tblGrid>
                <a:gridCol w="1721908">
                  <a:extLst>
                    <a:ext uri="{9D8B030D-6E8A-4147-A177-3AD203B41FA5}">
                      <a16:colId xmlns:a16="http://schemas.microsoft.com/office/drawing/2014/main" val="373340275"/>
                    </a:ext>
                  </a:extLst>
                </a:gridCol>
                <a:gridCol w="649777">
                  <a:extLst>
                    <a:ext uri="{9D8B030D-6E8A-4147-A177-3AD203B41FA5}">
                      <a16:colId xmlns:a16="http://schemas.microsoft.com/office/drawing/2014/main" val="1053370238"/>
                    </a:ext>
                  </a:extLst>
                </a:gridCol>
                <a:gridCol w="649777">
                  <a:extLst>
                    <a:ext uri="{9D8B030D-6E8A-4147-A177-3AD203B41FA5}">
                      <a16:colId xmlns:a16="http://schemas.microsoft.com/office/drawing/2014/main" val="1548665321"/>
                    </a:ext>
                  </a:extLst>
                </a:gridCol>
                <a:gridCol w="649777">
                  <a:extLst>
                    <a:ext uri="{9D8B030D-6E8A-4147-A177-3AD203B41FA5}">
                      <a16:colId xmlns:a16="http://schemas.microsoft.com/office/drawing/2014/main" val="3139636393"/>
                    </a:ext>
                  </a:extLst>
                </a:gridCol>
                <a:gridCol w="649777">
                  <a:extLst>
                    <a:ext uri="{9D8B030D-6E8A-4147-A177-3AD203B41FA5}">
                      <a16:colId xmlns:a16="http://schemas.microsoft.com/office/drawing/2014/main" val="2499880339"/>
                    </a:ext>
                  </a:extLst>
                </a:gridCol>
                <a:gridCol w="649777">
                  <a:extLst>
                    <a:ext uri="{9D8B030D-6E8A-4147-A177-3AD203B41FA5}">
                      <a16:colId xmlns:a16="http://schemas.microsoft.com/office/drawing/2014/main" val="3681797068"/>
                    </a:ext>
                  </a:extLst>
                </a:gridCol>
              </a:tblGrid>
              <a:tr h="186055">
                <a:tc>
                  <a:txBody>
                    <a:bodyPr/>
                    <a:lstStyle/>
                    <a:p>
                      <a:pPr algn="l" fontAlgn="b"/>
                      <a:r>
                        <a:rPr lang="fr-FR" sz="1000" b="1" i="0" u="sng" strike="noStrike" dirty="0">
                          <a:solidFill>
                            <a:srgbClr val="8EA9DB"/>
                          </a:solidFill>
                          <a:effectLst/>
                          <a:latin typeface="Calibri" panose="020F0502020204030204" pitchFamily="34" charset="0"/>
                        </a:rPr>
                        <a:t>En </a:t>
                      </a:r>
                      <a:r>
                        <a:rPr lang="fr-FR" sz="1000" b="1" i="0" u="sng" strike="noStrike" dirty="0" err="1">
                          <a:solidFill>
                            <a:srgbClr val="8EA9DB"/>
                          </a:solidFill>
                          <a:effectLst/>
                          <a:latin typeface="Calibri" panose="020F0502020204030204" pitchFamily="34" charset="0"/>
                        </a:rPr>
                        <a:t>Kdhs</a:t>
                      </a:r>
                      <a:endParaRPr lang="fr-FR" sz="1000" b="1" i="0" u="sng" strike="noStrike" dirty="0">
                        <a:solidFill>
                          <a:srgbClr val="8EA9DB"/>
                        </a:solidFill>
                        <a:effectLst/>
                        <a:latin typeface="Calibri" panose="020F0502020204030204" pitchFamily="34" charset="0"/>
                      </a:endParaRP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fr-FR" sz="1000" b="1" i="0" u="none" strike="noStrike">
                          <a:solidFill>
                            <a:srgbClr val="FFFFFF"/>
                          </a:solidFill>
                          <a:effectLst/>
                          <a:latin typeface="Calibri" panose="020F0502020204030204" pitchFamily="34" charset="0"/>
                        </a:rPr>
                        <a:t>Année 1</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05496"/>
                    </a:solidFill>
                  </a:tcPr>
                </a:tc>
                <a:tc>
                  <a:txBody>
                    <a:bodyPr/>
                    <a:lstStyle/>
                    <a:p>
                      <a:pPr algn="ctr" fontAlgn="b"/>
                      <a:r>
                        <a:rPr lang="fr-FR" sz="1000" b="1" i="0" u="none" strike="noStrike">
                          <a:solidFill>
                            <a:srgbClr val="FFFFFF"/>
                          </a:solidFill>
                          <a:effectLst/>
                          <a:latin typeface="Calibri" panose="020F0502020204030204" pitchFamily="34" charset="0"/>
                        </a:rPr>
                        <a:t>Année 2</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05496"/>
                    </a:solidFill>
                  </a:tcPr>
                </a:tc>
                <a:tc>
                  <a:txBody>
                    <a:bodyPr/>
                    <a:lstStyle/>
                    <a:p>
                      <a:pPr algn="ctr" fontAlgn="b"/>
                      <a:r>
                        <a:rPr lang="fr-FR" sz="1000" b="1" i="0" u="none" strike="noStrike">
                          <a:solidFill>
                            <a:srgbClr val="FFFFFF"/>
                          </a:solidFill>
                          <a:effectLst/>
                          <a:latin typeface="Calibri" panose="020F0502020204030204" pitchFamily="34" charset="0"/>
                        </a:rPr>
                        <a:t>Année 3</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05496"/>
                    </a:solidFill>
                  </a:tcPr>
                </a:tc>
                <a:tc>
                  <a:txBody>
                    <a:bodyPr/>
                    <a:lstStyle/>
                    <a:p>
                      <a:pPr algn="ctr" fontAlgn="b"/>
                      <a:r>
                        <a:rPr lang="fr-FR" sz="1000" b="1" i="0" u="none" strike="noStrike">
                          <a:solidFill>
                            <a:srgbClr val="FFFFFF"/>
                          </a:solidFill>
                          <a:effectLst/>
                          <a:latin typeface="Calibri" panose="020F0502020204030204" pitchFamily="34" charset="0"/>
                        </a:rPr>
                        <a:t>Année 4</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05496"/>
                    </a:solidFill>
                  </a:tcPr>
                </a:tc>
                <a:tc>
                  <a:txBody>
                    <a:bodyPr/>
                    <a:lstStyle/>
                    <a:p>
                      <a:pPr algn="ctr" fontAlgn="b"/>
                      <a:r>
                        <a:rPr lang="fr-FR" sz="1000" b="1" i="0" u="none" strike="noStrike">
                          <a:solidFill>
                            <a:srgbClr val="FFFFFF"/>
                          </a:solidFill>
                          <a:effectLst/>
                          <a:latin typeface="Calibri" panose="020F0502020204030204" pitchFamily="34" charset="0"/>
                        </a:rPr>
                        <a:t>Année 5</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05496"/>
                    </a:solidFill>
                  </a:tcPr>
                </a:tc>
                <a:extLst>
                  <a:ext uri="{0D108BD9-81ED-4DB2-BD59-A6C34878D82A}">
                    <a16:rowId xmlns:a16="http://schemas.microsoft.com/office/drawing/2014/main" val="1503542496"/>
                  </a:ext>
                </a:extLst>
              </a:tr>
              <a:tr h="186055">
                <a:tc>
                  <a:txBody>
                    <a:bodyPr/>
                    <a:lstStyle/>
                    <a:p>
                      <a:pPr algn="l" fontAlgn="b"/>
                      <a:r>
                        <a:rPr lang="fr-FR" sz="1000" b="1" i="0" u="none" strike="noStrike">
                          <a:solidFill>
                            <a:srgbClr val="8EA9DB"/>
                          </a:solidFill>
                          <a:effectLst/>
                          <a:latin typeface="Calibri" panose="020F0502020204030204" pitchFamily="34" charset="0"/>
                        </a:rPr>
                        <a:t>Cotisations fixes</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147,6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147,6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187,2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187,2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187,2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92802766"/>
                  </a:ext>
                </a:extLst>
              </a:tr>
              <a:tr h="186055">
                <a:tc>
                  <a:txBody>
                    <a:bodyPr/>
                    <a:lstStyle/>
                    <a:p>
                      <a:pPr algn="l" fontAlgn="b"/>
                      <a:r>
                        <a:rPr lang="fr-FR" sz="1000" b="1" i="0" u="none" strike="noStrike">
                          <a:solidFill>
                            <a:srgbClr val="8EA9DB"/>
                          </a:solidFill>
                          <a:effectLst/>
                          <a:latin typeface="Calibri" panose="020F0502020204030204" pitchFamily="34" charset="0"/>
                        </a:rPr>
                        <a:t>Commission Artisans Plateforme</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816,4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1 615,4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2 881,4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3 550,0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4 770,6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740398255"/>
                  </a:ext>
                </a:extLst>
              </a:tr>
              <a:tr h="186055">
                <a:tc>
                  <a:txBody>
                    <a:bodyPr/>
                    <a:lstStyle/>
                    <a:p>
                      <a:pPr algn="l" fontAlgn="b"/>
                      <a:r>
                        <a:rPr lang="fr-FR" sz="1000" b="1" i="0" u="none" strike="noStrike">
                          <a:solidFill>
                            <a:srgbClr val="8EA9DB"/>
                          </a:solidFill>
                          <a:effectLst/>
                          <a:latin typeface="Calibri" panose="020F0502020204030204" pitchFamily="34" charset="0"/>
                        </a:rPr>
                        <a:t>Commission Artisans indivduels</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1 389,7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1 697,5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2 284,0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2 512,4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2 763,7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630797235"/>
                  </a:ext>
                </a:extLst>
              </a:tr>
              <a:tr h="186055">
                <a:tc>
                  <a:txBody>
                    <a:bodyPr/>
                    <a:lstStyle/>
                    <a:p>
                      <a:pPr algn="l" fontAlgn="b"/>
                      <a:r>
                        <a:rPr lang="fr-FR" sz="1000" b="1" i="0" u="none" strike="noStrike">
                          <a:solidFill>
                            <a:srgbClr val="8EA9DB"/>
                          </a:solidFill>
                          <a:effectLst/>
                          <a:latin typeface="Calibri" panose="020F0502020204030204" pitchFamily="34" charset="0"/>
                        </a:rPr>
                        <a:t>Commission conventions Tourisme</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0,0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0,0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0,0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0,0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0,0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782854400"/>
                  </a:ext>
                </a:extLst>
              </a:tr>
              <a:tr h="186055">
                <a:tc>
                  <a:txBody>
                    <a:bodyPr/>
                    <a:lstStyle/>
                    <a:p>
                      <a:pPr algn="l" fontAlgn="b"/>
                      <a:r>
                        <a:rPr lang="fr-FR" sz="1000" b="1" i="0" u="none" strike="noStrike">
                          <a:solidFill>
                            <a:srgbClr val="8EA9DB"/>
                          </a:solidFill>
                          <a:effectLst/>
                          <a:latin typeface="Calibri" panose="020F0502020204030204" pitchFamily="34" charset="0"/>
                        </a:rPr>
                        <a:t>Commission E-Commerce</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521,1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636,6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888,3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1 021,6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1 174,8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72301289"/>
                  </a:ext>
                </a:extLst>
              </a:tr>
              <a:tr h="186055">
                <a:tc>
                  <a:txBody>
                    <a:bodyPr/>
                    <a:lstStyle/>
                    <a:p>
                      <a:pPr algn="l" fontAlgn="b"/>
                      <a:r>
                        <a:rPr lang="fr-FR" sz="1000" b="1" i="0" u="none" strike="noStrike">
                          <a:solidFill>
                            <a:srgbClr val="8EA9DB"/>
                          </a:solidFill>
                          <a:effectLst/>
                          <a:latin typeface="Calibri" panose="020F0502020204030204" pitchFamily="34" charset="0"/>
                        </a:rPr>
                        <a:t>Total CA SDR</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1" i="0" u="none" strike="noStrike">
                          <a:solidFill>
                            <a:srgbClr val="000000"/>
                          </a:solidFill>
                          <a:effectLst/>
                          <a:latin typeface="Calibri" panose="020F0502020204030204" pitchFamily="34" charset="0"/>
                        </a:rPr>
                        <a:t>2 874,8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1" i="0" u="none" strike="noStrike">
                          <a:solidFill>
                            <a:srgbClr val="000000"/>
                          </a:solidFill>
                          <a:effectLst/>
                          <a:latin typeface="Calibri" panose="020F0502020204030204" pitchFamily="34" charset="0"/>
                        </a:rPr>
                        <a:t>4 097,1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1" i="0" u="none" strike="noStrike">
                          <a:solidFill>
                            <a:srgbClr val="000000"/>
                          </a:solidFill>
                          <a:effectLst/>
                          <a:latin typeface="Calibri" panose="020F0502020204030204" pitchFamily="34" charset="0"/>
                        </a:rPr>
                        <a:t>6 240,9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1" i="0" u="none" strike="noStrike">
                          <a:solidFill>
                            <a:srgbClr val="000000"/>
                          </a:solidFill>
                          <a:effectLst/>
                          <a:latin typeface="Calibri" panose="020F0502020204030204" pitchFamily="34" charset="0"/>
                        </a:rPr>
                        <a:t>7 271,2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1" i="0" u="none" strike="noStrike" dirty="0">
                          <a:solidFill>
                            <a:srgbClr val="000000"/>
                          </a:solidFill>
                          <a:effectLst/>
                          <a:latin typeface="Calibri" panose="020F0502020204030204" pitchFamily="34" charset="0"/>
                        </a:rPr>
                        <a:t>8 896,2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904294102"/>
                  </a:ext>
                </a:extLst>
              </a:tr>
            </a:tbl>
          </a:graphicData>
        </a:graphic>
      </p:graphicFrame>
      <p:graphicFrame>
        <p:nvGraphicFramePr>
          <p:cNvPr id="13" name="Graphique 12">
            <a:extLst>
              <a:ext uri="{FF2B5EF4-FFF2-40B4-BE49-F238E27FC236}">
                <a16:creationId xmlns:a16="http://schemas.microsoft.com/office/drawing/2014/main" id="{E6F5F0CE-0A37-4A60-9DB9-1AC7CD7470D4}"/>
              </a:ext>
            </a:extLst>
          </p:cNvPr>
          <p:cNvGraphicFramePr>
            <a:graphicFrameLocks/>
          </p:cNvGraphicFramePr>
          <p:nvPr/>
        </p:nvGraphicFramePr>
        <p:xfrm>
          <a:off x="6215676" y="2036000"/>
          <a:ext cx="2490442" cy="24876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07508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89AF1E-68C3-4C27-B615-09FFD951211C}"/>
              </a:ext>
            </a:extLst>
          </p:cNvPr>
          <p:cNvSpPr/>
          <p:nvPr/>
        </p:nvSpPr>
        <p:spPr>
          <a:xfrm>
            <a:off x="1106040" y="3786188"/>
            <a:ext cx="10658651" cy="37147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le 1">
            <a:extLst>
              <a:ext uri="{FF2B5EF4-FFF2-40B4-BE49-F238E27FC236}">
                <a16:creationId xmlns:a16="http://schemas.microsoft.com/office/drawing/2014/main" id="{74E6C2DE-494C-42BE-AB67-9ED2046A772C}"/>
              </a:ext>
            </a:extLst>
          </p:cNvPr>
          <p:cNvSpPr>
            <a:spLocks noGrp="1"/>
          </p:cNvSpPr>
          <p:nvPr>
            <p:ph type="title"/>
          </p:nvPr>
        </p:nvSpPr>
        <p:spPr/>
        <p:txBody>
          <a:bodyPr/>
          <a:lstStyle/>
          <a:p>
            <a:r>
              <a:rPr lang="fr-FR" sz="3600" dirty="0">
                <a:solidFill>
                  <a:srgbClr val="76DCE4"/>
                </a:solidFill>
              </a:rPr>
              <a:t>Sommaire</a:t>
            </a:r>
            <a:r>
              <a:rPr lang="en-US" sz="3600" dirty="0">
                <a:solidFill>
                  <a:srgbClr val="76DCE4"/>
                </a:solidFill>
              </a:rPr>
              <a:t>:</a:t>
            </a:r>
          </a:p>
        </p:txBody>
      </p:sp>
      <p:sp>
        <p:nvSpPr>
          <p:cNvPr id="3" name="Content Placeholder 2">
            <a:extLst>
              <a:ext uri="{FF2B5EF4-FFF2-40B4-BE49-F238E27FC236}">
                <a16:creationId xmlns:a16="http://schemas.microsoft.com/office/drawing/2014/main" id="{12C6D1D3-B98C-4DF5-9115-BD13F51A20C0}"/>
              </a:ext>
            </a:extLst>
          </p:cNvPr>
          <p:cNvSpPr>
            <a:spLocks noGrp="1"/>
          </p:cNvSpPr>
          <p:nvPr>
            <p:ph idx="1"/>
          </p:nvPr>
        </p:nvSpPr>
        <p:spPr/>
        <p:txBody>
          <a:bodyPr>
            <a:normAutofit/>
          </a:bodyPr>
          <a:lstStyle/>
          <a:p>
            <a:pPr marL="571500" indent="-571500">
              <a:buFont typeface="+mj-lt"/>
              <a:buAutoNum type="romanUcPeriod"/>
            </a:pPr>
            <a:r>
              <a:rPr lang="en-US" sz="2000" b="1" dirty="0"/>
              <a:t>Introduction</a:t>
            </a:r>
          </a:p>
          <a:p>
            <a:pPr marL="571500" indent="-571500">
              <a:buFont typeface="+mj-lt"/>
              <a:buAutoNum type="romanUcPeriod"/>
            </a:pPr>
            <a:r>
              <a:rPr lang="en-US" sz="2000" b="1" dirty="0"/>
              <a:t>Rappel des conclusions du dernier livable</a:t>
            </a:r>
          </a:p>
          <a:p>
            <a:pPr marL="571500" indent="-571500">
              <a:buFont typeface="+mj-lt"/>
              <a:buAutoNum type="romanUcPeriod"/>
            </a:pPr>
            <a:r>
              <a:rPr lang="en-US" sz="2000" b="1" dirty="0"/>
              <a:t>Benchmark de deux </a:t>
            </a:r>
            <a:r>
              <a:rPr lang="en-US" sz="2000" b="1" dirty="0" err="1"/>
              <a:t>modèles</a:t>
            </a:r>
            <a:r>
              <a:rPr lang="en-US" sz="2000" b="1" dirty="0"/>
              <a:t> de SDL</a:t>
            </a:r>
          </a:p>
          <a:p>
            <a:pPr marL="571500" indent="-571500">
              <a:buFont typeface="+mj-lt"/>
              <a:buAutoNum type="romanUcPeriod"/>
            </a:pPr>
            <a:r>
              <a:rPr lang="en-US" sz="2000" b="1" dirty="0" err="1"/>
              <a:t>Déclinaison</a:t>
            </a:r>
            <a:r>
              <a:rPr lang="en-US" sz="2000" b="1" dirty="0"/>
              <a:t> du business plan de la SDR</a:t>
            </a:r>
          </a:p>
          <a:p>
            <a:pPr marL="1028689" lvl="1" indent="-571500">
              <a:buFont typeface="+mj-lt"/>
              <a:buAutoNum type="arabicPeriod"/>
            </a:pPr>
            <a:r>
              <a:rPr lang="en-US" sz="1600" dirty="0"/>
              <a:t>Rappel du </a:t>
            </a:r>
            <a:r>
              <a:rPr lang="en-US" sz="1600" dirty="0" err="1"/>
              <a:t>Chiffre</a:t>
            </a:r>
            <a:r>
              <a:rPr lang="en-US" sz="1600" dirty="0"/>
              <a:t> </a:t>
            </a:r>
            <a:r>
              <a:rPr lang="en-US" sz="1600" dirty="0" err="1"/>
              <a:t>d’affaires</a:t>
            </a:r>
            <a:endParaRPr lang="en-US" sz="1600" dirty="0"/>
          </a:p>
          <a:p>
            <a:pPr marL="1028689" lvl="1" indent="-571500">
              <a:buFont typeface="+mj-lt"/>
              <a:buAutoNum type="arabicPeriod"/>
            </a:pPr>
            <a:r>
              <a:rPr lang="en-US" sz="1600" b="1" dirty="0">
                <a:solidFill>
                  <a:schemeClr val="accent1">
                    <a:lumMod val="60000"/>
                    <a:lumOff val="40000"/>
                  </a:schemeClr>
                </a:solidFill>
              </a:rPr>
              <a:t>Frais de constitution de la SDR</a:t>
            </a:r>
          </a:p>
          <a:p>
            <a:pPr marL="1028689" lvl="1" indent="-571500">
              <a:buFont typeface="+mj-lt"/>
              <a:buAutoNum type="arabicPeriod"/>
            </a:pPr>
            <a:r>
              <a:rPr lang="en-US" sz="1600" dirty="0"/>
              <a:t>Frais de </a:t>
            </a:r>
            <a:r>
              <a:rPr lang="en-US" sz="1600" dirty="0" err="1"/>
              <a:t>fonctionnements</a:t>
            </a:r>
            <a:endParaRPr lang="en-US" sz="1600" dirty="0"/>
          </a:p>
          <a:p>
            <a:pPr marL="1028689" lvl="1" indent="-571500">
              <a:buFont typeface="+mj-lt"/>
              <a:buAutoNum type="arabicPeriod"/>
            </a:pPr>
            <a:r>
              <a:rPr lang="en-US" sz="1600" dirty="0"/>
              <a:t>Choix de </a:t>
            </a:r>
            <a:r>
              <a:rPr lang="en-US" sz="1600" dirty="0" err="1"/>
              <a:t>Financements</a:t>
            </a:r>
            <a:r>
              <a:rPr lang="en-US" sz="1600" dirty="0"/>
              <a:t> </a:t>
            </a:r>
          </a:p>
          <a:p>
            <a:pPr marL="1485877" lvl="2" indent="-571500">
              <a:buFont typeface="+mj-lt"/>
              <a:buAutoNum type="arabicPeriod"/>
            </a:pPr>
            <a:endParaRPr lang="en-US" sz="1200" b="1" dirty="0"/>
          </a:p>
          <a:p>
            <a:pPr marL="571500" indent="-571500">
              <a:buFont typeface="+mj-lt"/>
              <a:buAutoNum type="romanUcPeriod"/>
            </a:pPr>
            <a:r>
              <a:rPr lang="en-US" sz="2000" b="1" dirty="0" err="1"/>
              <a:t>Synthèse</a:t>
            </a:r>
            <a:r>
              <a:rPr lang="en-US" sz="2000" b="1" dirty="0"/>
              <a:t> du business plan</a:t>
            </a:r>
          </a:p>
          <a:p>
            <a:pPr marL="1028689" lvl="1" indent="-571500">
              <a:buFont typeface="+mj-lt"/>
              <a:buAutoNum type="arabicParenR"/>
            </a:pPr>
            <a:r>
              <a:rPr lang="en-US" sz="1400" dirty="0"/>
              <a:t>PNL</a:t>
            </a:r>
          </a:p>
          <a:p>
            <a:pPr marL="1028689" lvl="1" indent="-571500">
              <a:buFont typeface="+mj-lt"/>
              <a:buAutoNum type="arabicParenR"/>
            </a:pPr>
            <a:r>
              <a:rPr lang="en-US" sz="1400" dirty="0" err="1"/>
              <a:t>Profitabilité</a:t>
            </a:r>
            <a:endParaRPr lang="en-US" sz="1400" dirty="0"/>
          </a:p>
          <a:p>
            <a:pPr marL="571500" indent="-571500">
              <a:buFont typeface="+mj-lt"/>
              <a:buAutoNum type="romanUcPeriod"/>
            </a:pPr>
            <a:r>
              <a:rPr lang="en-US" sz="2000" b="1" dirty="0"/>
              <a:t>Conclusions</a:t>
            </a:r>
          </a:p>
          <a:p>
            <a:pPr marL="571500" indent="-571500">
              <a:buFont typeface="+mj-lt"/>
              <a:buAutoNum type="romanUcPeriod"/>
            </a:pPr>
            <a:endParaRPr lang="en-US" sz="2400" b="1" dirty="0"/>
          </a:p>
        </p:txBody>
      </p:sp>
    </p:spTree>
    <p:extLst>
      <p:ext uri="{BB962C8B-B14F-4D97-AF65-F5344CB8AC3E}">
        <p14:creationId xmlns:p14="http://schemas.microsoft.com/office/powerpoint/2010/main" val="2532788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6C2DE-494C-42BE-AB67-9ED2046A772C}"/>
              </a:ext>
            </a:extLst>
          </p:cNvPr>
          <p:cNvSpPr>
            <a:spLocks noGrp="1"/>
          </p:cNvSpPr>
          <p:nvPr>
            <p:ph type="title"/>
          </p:nvPr>
        </p:nvSpPr>
        <p:spPr/>
        <p:txBody>
          <a:bodyPr>
            <a:normAutofit/>
          </a:bodyPr>
          <a:lstStyle/>
          <a:p>
            <a:r>
              <a:rPr lang="en-US" sz="3600" dirty="0" err="1">
                <a:solidFill>
                  <a:srgbClr val="76DCE4"/>
                </a:solidFill>
              </a:rPr>
              <a:t>Investissements</a:t>
            </a:r>
            <a:endParaRPr lang="en-US" sz="2000" dirty="0">
              <a:solidFill>
                <a:srgbClr val="76DCE4"/>
              </a:solidFill>
            </a:endParaRPr>
          </a:p>
        </p:txBody>
      </p:sp>
      <p:sp>
        <p:nvSpPr>
          <p:cNvPr id="3" name="Rectangle : coins arrondis 2">
            <a:extLst>
              <a:ext uri="{FF2B5EF4-FFF2-40B4-BE49-F238E27FC236}">
                <a16:creationId xmlns:a16="http://schemas.microsoft.com/office/drawing/2014/main" id="{90B547BC-B938-4722-BEE7-A6BDBBB00821}"/>
              </a:ext>
            </a:extLst>
          </p:cNvPr>
          <p:cNvSpPr/>
          <p:nvPr/>
        </p:nvSpPr>
        <p:spPr>
          <a:xfrm>
            <a:off x="1335880" y="3114672"/>
            <a:ext cx="2850358" cy="67866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Agencements locaux</a:t>
            </a:r>
          </a:p>
        </p:txBody>
      </p:sp>
      <p:sp>
        <p:nvSpPr>
          <p:cNvPr id="7" name="Rectangle : coins arrondis 6">
            <a:extLst>
              <a:ext uri="{FF2B5EF4-FFF2-40B4-BE49-F238E27FC236}">
                <a16:creationId xmlns:a16="http://schemas.microsoft.com/office/drawing/2014/main" id="{9DA9DFE8-90A6-4D4C-B7C2-22D7D0056405}"/>
              </a:ext>
            </a:extLst>
          </p:cNvPr>
          <p:cNvSpPr/>
          <p:nvPr/>
        </p:nvSpPr>
        <p:spPr>
          <a:xfrm>
            <a:off x="1335880" y="4000497"/>
            <a:ext cx="2850358" cy="67866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ERP intégré pour la gestion de l’activité</a:t>
            </a:r>
          </a:p>
        </p:txBody>
      </p:sp>
      <p:sp>
        <p:nvSpPr>
          <p:cNvPr id="8" name="Rectangle : coins arrondis 7">
            <a:extLst>
              <a:ext uri="{FF2B5EF4-FFF2-40B4-BE49-F238E27FC236}">
                <a16:creationId xmlns:a16="http://schemas.microsoft.com/office/drawing/2014/main" id="{17699538-195F-4FB8-9CDF-9B316B11FCFC}"/>
              </a:ext>
            </a:extLst>
          </p:cNvPr>
          <p:cNvSpPr/>
          <p:nvPr/>
        </p:nvSpPr>
        <p:spPr>
          <a:xfrm>
            <a:off x="1335880" y="4936328"/>
            <a:ext cx="2850358" cy="67866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Matériel informatique</a:t>
            </a:r>
          </a:p>
        </p:txBody>
      </p:sp>
      <p:sp>
        <p:nvSpPr>
          <p:cNvPr id="9" name="Rectangle : coins arrondis 8">
            <a:extLst>
              <a:ext uri="{FF2B5EF4-FFF2-40B4-BE49-F238E27FC236}">
                <a16:creationId xmlns:a16="http://schemas.microsoft.com/office/drawing/2014/main" id="{60876B95-54C1-4AE5-A68F-E055DC0CE037}"/>
              </a:ext>
            </a:extLst>
          </p:cNvPr>
          <p:cNvSpPr/>
          <p:nvPr/>
        </p:nvSpPr>
        <p:spPr>
          <a:xfrm>
            <a:off x="4488654" y="3114671"/>
            <a:ext cx="1126333" cy="67866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lumMod val="25000"/>
                  </a:schemeClr>
                </a:solidFill>
              </a:rPr>
              <a:t>200 KDH</a:t>
            </a:r>
          </a:p>
        </p:txBody>
      </p:sp>
      <p:sp>
        <p:nvSpPr>
          <p:cNvPr id="10" name="Rectangle 9">
            <a:extLst>
              <a:ext uri="{FF2B5EF4-FFF2-40B4-BE49-F238E27FC236}">
                <a16:creationId xmlns:a16="http://schemas.microsoft.com/office/drawing/2014/main" id="{36BFABBD-0A2C-4201-8137-4C559D7CE667}"/>
              </a:ext>
            </a:extLst>
          </p:cNvPr>
          <p:cNvSpPr/>
          <p:nvPr/>
        </p:nvSpPr>
        <p:spPr>
          <a:xfrm>
            <a:off x="1177567" y="2014535"/>
            <a:ext cx="10766784" cy="83582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fr-FR" b="1" dirty="0">
                <a:solidFill>
                  <a:schemeClr val="bg2">
                    <a:lumMod val="25000"/>
                  </a:schemeClr>
                </a:solidFill>
              </a:rPr>
              <a:t>Les investissements concerneront l’agencement et aménagement du siège de la SDR en raison du choix de commencer avec des plateformes nouvelles ou récemment agencées qui répondent déjà au modelé défini par les études précédentes.</a:t>
            </a:r>
          </a:p>
        </p:txBody>
      </p:sp>
      <p:sp>
        <p:nvSpPr>
          <p:cNvPr id="11" name="Rectangle : coins arrondis 10">
            <a:extLst>
              <a:ext uri="{FF2B5EF4-FFF2-40B4-BE49-F238E27FC236}">
                <a16:creationId xmlns:a16="http://schemas.microsoft.com/office/drawing/2014/main" id="{4BD20074-A3A6-48BE-A45B-92C2A50A8F34}"/>
              </a:ext>
            </a:extLst>
          </p:cNvPr>
          <p:cNvSpPr/>
          <p:nvPr/>
        </p:nvSpPr>
        <p:spPr>
          <a:xfrm>
            <a:off x="4488654" y="4000496"/>
            <a:ext cx="1126333" cy="67866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lumMod val="25000"/>
                  </a:schemeClr>
                </a:solidFill>
              </a:rPr>
              <a:t>300 KDH</a:t>
            </a:r>
          </a:p>
        </p:txBody>
      </p:sp>
      <p:sp>
        <p:nvSpPr>
          <p:cNvPr id="12" name="Rectangle : coins arrondis 11">
            <a:extLst>
              <a:ext uri="{FF2B5EF4-FFF2-40B4-BE49-F238E27FC236}">
                <a16:creationId xmlns:a16="http://schemas.microsoft.com/office/drawing/2014/main" id="{2373D66B-865C-4671-AD77-5FCBE5FFF949}"/>
              </a:ext>
            </a:extLst>
          </p:cNvPr>
          <p:cNvSpPr/>
          <p:nvPr/>
        </p:nvSpPr>
        <p:spPr>
          <a:xfrm>
            <a:off x="4488653" y="4932754"/>
            <a:ext cx="1126333" cy="67866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lumMod val="25000"/>
                  </a:schemeClr>
                </a:solidFill>
              </a:rPr>
              <a:t>150 KDH</a:t>
            </a:r>
          </a:p>
        </p:txBody>
      </p:sp>
      <p:sp>
        <p:nvSpPr>
          <p:cNvPr id="4" name="Rectangle : coins arrondis 3">
            <a:extLst>
              <a:ext uri="{FF2B5EF4-FFF2-40B4-BE49-F238E27FC236}">
                <a16:creationId xmlns:a16="http://schemas.microsoft.com/office/drawing/2014/main" id="{9F571A54-A6A1-496F-8D79-7297FF5CAF8A}"/>
              </a:ext>
            </a:extLst>
          </p:cNvPr>
          <p:cNvSpPr/>
          <p:nvPr/>
        </p:nvSpPr>
        <p:spPr>
          <a:xfrm>
            <a:off x="7286625" y="3114671"/>
            <a:ext cx="3050381" cy="256461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dirty="0">
                <a:solidFill>
                  <a:schemeClr val="bg2">
                    <a:lumMod val="25000"/>
                  </a:schemeClr>
                </a:solidFill>
              </a:rPr>
              <a:t>Ces investissements seront financés en mode leasing afin de bénéficier de l’exonération TVA et ne pas alourdir la trésorerie de la structure en démarrage</a:t>
            </a:r>
          </a:p>
        </p:txBody>
      </p:sp>
    </p:spTree>
    <p:extLst>
      <p:ext uri="{BB962C8B-B14F-4D97-AF65-F5344CB8AC3E}">
        <p14:creationId xmlns:p14="http://schemas.microsoft.com/office/powerpoint/2010/main" val="2868803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égende : encadrée à une bordure 11">
            <a:extLst>
              <a:ext uri="{FF2B5EF4-FFF2-40B4-BE49-F238E27FC236}">
                <a16:creationId xmlns:a16="http://schemas.microsoft.com/office/drawing/2014/main" id="{DE3E0682-404F-4CA9-9F2C-AEDFEDB97B4B}"/>
              </a:ext>
            </a:extLst>
          </p:cNvPr>
          <p:cNvSpPr/>
          <p:nvPr/>
        </p:nvSpPr>
        <p:spPr>
          <a:xfrm>
            <a:off x="7411641" y="5987582"/>
            <a:ext cx="4182666" cy="760667"/>
          </a:xfrm>
          <a:prstGeom prst="accentCallout1">
            <a:avLst>
              <a:gd name="adj1" fmla="val 18750"/>
              <a:gd name="adj2" fmla="val -8333"/>
              <a:gd name="adj3" fmla="val -8650"/>
              <a:gd name="adj4" fmla="val -38845"/>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lumMod val="85000"/>
                    <a:lumOff val="15000"/>
                  </a:schemeClr>
                </a:solidFill>
              </a:rPr>
              <a:t>Il s’agit de la formation des collaborateurs et leur initiation au secteur et à ses particularités</a:t>
            </a:r>
          </a:p>
        </p:txBody>
      </p:sp>
      <p:sp>
        <p:nvSpPr>
          <p:cNvPr id="11" name="Légende : encadrée à une bordure 10">
            <a:extLst>
              <a:ext uri="{FF2B5EF4-FFF2-40B4-BE49-F238E27FC236}">
                <a16:creationId xmlns:a16="http://schemas.microsoft.com/office/drawing/2014/main" id="{758255C9-C874-487F-A60D-3E7A17CF2D75}"/>
              </a:ext>
            </a:extLst>
          </p:cNvPr>
          <p:cNvSpPr/>
          <p:nvPr/>
        </p:nvSpPr>
        <p:spPr>
          <a:xfrm flipH="1">
            <a:off x="1177563" y="4158333"/>
            <a:ext cx="2747923" cy="760667"/>
          </a:xfrm>
          <a:prstGeom prst="accentCallout1">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lumMod val="85000"/>
                    <a:lumOff val="15000"/>
                  </a:schemeClr>
                </a:solidFill>
              </a:rPr>
              <a:t>Définition des missions et périmètre des plateformes et de la SDR en central</a:t>
            </a:r>
          </a:p>
        </p:txBody>
      </p:sp>
      <p:sp>
        <p:nvSpPr>
          <p:cNvPr id="9" name="Légende : encadrée à une bordure 8">
            <a:extLst>
              <a:ext uri="{FF2B5EF4-FFF2-40B4-BE49-F238E27FC236}">
                <a16:creationId xmlns:a16="http://schemas.microsoft.com/office/drawing/2014/main" id="{27CF495B-05B8-44E2-A49C-4287C4333C35}"/>
              </a:ext>
            </a:extLst>
          </p:cNvPr>
          <p:cNvSpPr/>
          <p:nvPr/>
        </p:nvSpPr>
        <p:spPr>
          <a:xfrm flipH="1">
            <a:off x="1228725" y="2478881"/>
            <a:ext cx="3073002" cy="760667"/>
          </a:xfrm>
          <a:prstGeom prst="accentCallout1">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lumMod val="85000"/>
                    <a:lumOff val="15000"/>
                  </a:schemeClr>
                </a:solidFill>
              </a:rPr>
              <a:t>Définition du modèle de gouvernance ainsi que le rôle &amp; responsabilité de charque organe </a:t>
            </a:r>
          </a:p>
        </p:txBody>
      </p:sp>
      <p:sp>
        <p:nvSpPr>
          <p:cNvPr id="8" name="Légende : encadrée à une bordure 7">
            <a:extLst>
              <a:ext uri="{FF2B5EF4-FFF2-40B4-BE49-F238E27FC236}">
                <a16:creationId xmlns:a16="http://schemas.microsoft.com/office/drawing/2014/main" id="{999E296B-0CA4-4D9B-8348-637950F9BB92}"/>
              </a:ext>
            </a:extLst>
          </p:cNvPr>
          <p:cNvSpPr/>
          <p:nvPr/>
        </p:nvSpPr>
        <p:spPr>
          <a:xfrm>
            <a:off x="8353427" y="4158334"/>
            <a:ext cx="3436144" cy="760667"/>
          </a:xfrm>
          <a:prstGeom prst="accentCallout1">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lumMod val="85000"/>
                    <a:lumOff val="15000"/>
                  </a:schemeClr>
                </a:solidFill>
              </a:rPr>
              <a:t>Code de conduite du personnel au niveau central et plateforme</a:t>
            </a:r>
          </a:p>
        </p:txBody>
      </p:sp>
      <p:sp>
        <p:nvSpPr>
          <p:cNvPr id="7" name="Légende : encadrée à une bordure 6">
            <a:extLst>
              <a:ext uri="{FF2B5EF4-FFF2-40B4-BE49-F238E27FC236}">
                <a16:creationId xmlns:a16="http://schemas.microsoft.com/office/drawing/2014/main" id="{005C1071-C532-42F5-BF85-D7CA8D6D391B}"/>
              </a:ext>
            </a:extLst>
          </p:cNvPr>
          <p:cNvSpPr/>
          <p:nvPr/>
        </p:nvSpPr>
        <p:spPr>
          <a:xfrm>
            <a:off x="7965281" y="2391438"/>
            <a:ext cx="3436144" cy="760667"/>
          </a:xfrm>
          <a:prstGeom prst="accentCallout1">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lumMod val="85000"/>
                    <a:lumOff val="15000"/>
                  </a:schemeClr>
                </a:solidFill>
              </a:rPr>
              <a:t>Statut de la SDR avec la représentation et pouvoir de chaque actionnaire et modalité de libération et augmentation de capital</a:t>
            </a:r>
          </a:p>
        </p:txBody>
      </p:sp>
      <p:sp>
        <p:nvSpPr>
          <p:cNvPr id="2" name="Title 1">
            <a:extLst>
              <a:ext uri="{FF2B5EF4-FFF2-40B4-BE49-F238E27FC236}">
                <a16:creationId xmlns:a16="http://schemas.microsoft.com/office/drawing/2014/main" id="{74E6C2DE-494C-42BE-AB67-9ED2046A772C}"/>
              </a:ext>
            </a:extLst>
          </p:cNvPr>
          <p:cNvSpPr>
            <a:spLocks noGrp="1"/>
          </p:cNvSpPr>
          <p:nvPr>
            <p:ph type="title"/>
          </p:nvPr>
        </p:nvSpPr>
        <p:spPr/>
        <p:txBody>
          <a:bodyPr>
            <a:normAutofit/>
          </a:bodyPr>
          <a:lstStyle/>
          <a:p>
            <a:r>
              <a:rPr lang="en-US" sz="3600" dirty="0">
                <a:solidFill>
                  <a:srgbClr val="76DCE4"/>
                </a:solidFill>
              </a:rPr>
              <a:t>Frais de constitution: 300 KDH</a:t>
            </a:r>
            <a:endParaRPr lang="en-US" sz="2000" dirty="0">
              <a:solidFill>
                <a:srgbClr val="76DCE4"/>
              </a:solidFill>
            </a:endParaRPr>
          </a:p>
        </p:txBody>
      </p:sp>
      <p:graphicFrame>
        <p:nvGraphicFramePr>
          <p:cNvPr id="6" name="Graphique 5">
            <a:extLst>
              <a:ext uri="{FF2B5EF4-FFF2-40B4-BE49-F238E27FC236}">
                <a16:creationId xmlns:a16="http://schemas.microsoft.com/office/drawing/2014/main" id="{43848697-0003-42F3-ACBB-3AC8A30D879A}"/>
              </a:ext>
            </a:extLst>
          </p:cNvPr>
          <p:cNvGraphicFramePr>
            <a:graphicFrameLocks/>
          </p:cNvGraphicFramePr>
          <p:nvPr>
            <p:extLst>
              <p:ext uri="{D42A27DB-BD31-4B8C-83A1-F6EECF244321}">
                <p14:modId xmlns:p14="http://schemas.microsoft.com/office/powerpoint/2010/main" val="1761138499"/>
              </p:ext>
            </p:extLst>
          </p:nvPr>
        </p:nvGraphicFramePr>
        <p:xfrm>
          <a:off x="3731418" y="2478881"/>
          <a:ext cx="4572000" cy="37104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54898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6C2DE-494C-42BE-AB67-9ED2046A772C}"/>
              </a:ext>
            </a:extLst>
          </p:cNvPr>
          <p:cNvSpPr>
            <a:spLocks noGrp="1"/>
          </p:cNvSpPr>
          <p:nvPr>
            <p:ph type="title"/>
          </p:nvPr>
        </p:nvSpPr>
        <p:spPr/>
        <p:txBody>
          <a:bodyPr>
            <a:normAutofit/>
          </a:bodyPr>
          <a:lstStyle/>
          <a:p>
            <a:r>
              <a:rPr lang="en-US" sz="3600" dirty="0" err="1">
                <a:solidFill>
                  <a:srgbClr val="76DCE4"/>
                </a:solidFill>
              </a:rPr>
              <a:t>Ressources</a:t>
            </a:r>
            <a:r>
              <a:rPr lang="en-US" sz="3600" dirty="0">
                <a:solidFill>
                  <a:srgbClr val="76DCE4"/>
                </a:solidFill>
              </a:rPr>
              <a:t> </a:t>
            </a:r>
            <a:r>
              <a:rPr lang="en-US" sz="3600" dirty="0" err="1">
                <a:solidFill>
                  <a:srgbClr val="76DCE4"/>
                </a:solidFill>
              </a:rPr>
              <a:t>Humaines</a:t>
            </a:r>
            <a:endParaRPr lang="en-US" sz="2000" dirty="0">
              <a:solidFill>
                <a:srgbClr val="76DCE4"/>
              </a:solidFill>
            </a:endParaRPr>
          </a:p>
        </p:txBody>
      </p:sp>
      <p:graphicFrame>
        <p:nvGraphicFramePr>
          <p:cNvPr id="4" name="Tableau 3">
            <a:extLst>
              <a:ext uri="{FF2B5EF4-FFF2-40B4-BE49-F238E27FC236}">
                <a16:creationId xmlns:a16="http://schemas.microsoft.com/office/drawing/2014/main" id="{60534B6E-A491-45FA-B2DA-7B4168FD7936}"/>
              </a:ext>
            </a:extLst>
          </p:cNvPr>
          <p:cNvGraphicFramePr>
            <a:graphicFrameLocks noGrp="1"/>
          </p:cNvGraphicFramePr>
          <p:nvPr>
            <p:extLst>
              <p:ext uri="{D42A27DB-BD31-4B8C-83A1-F6EECF244321}">
                <p14:modId xmlns:p14="http://schemas.microsoft.com/office/powerpoint/2010/main" val="2214805107"/>
              </p:ext>
            </p:extLst>
          </p:nvPr>
        </p:nvGraphicFramePr>
        <p:xfrm>
          <a:off x="1343025" y="2419281"/>
          <a:ext cx="3594100" cy="2745648"/>
        </p:xfrm>
        <a:graphic>
          <a:graphicData uri="http://schemas.openxmlformats.org/drawingml/2006/table">
            <a:tbl>
              <a:tblPr/>
              <a:tblGrid>
                <a:gridCol w="2781300">
                  <a:extLst>
                    <a:ext uri="{9D8B030D-6E8A-4147-A177-3AD203B41FA5}">
                      <a16:colId xmlns:a16="http://schemas.microsoft.com/office/drawing/2014/main" val="3637682765"/>
                    </a:ext>
                  </a:extLst>
                </a:gridCol>
                <a:gridCol w="812800">
                  <a:extLst>
                    <a:ext uri="{9D8B030D-6E8A-4147-A177-3AD203B41FA5}">
                      <a16:colId xmlns:a16="http://schemas.microsoft.com/office/drawing/2014/main" val="922441427"/>
                    </a:ext>
                  </a:extLst>
                </a:gridCol>
              </a:tblGrid>
              <a:tr h="500056">
                <a:tc>
                  <a:txBody>
                    <a:bodyPr/>
                    <a:lstStyle/>
                    <a:p>
                      <a:pPr algn="ctr" fontAlgn="ctr"/>
                      <a:r>
                        <a:rPr lang="fr-FR" sz="1100" b="1" i="0" u="none" strike="noStrike" dirty="0">
                          <a:solidFill>
                            <a:srgbClr val="262626"/>
                          </a:solidFill>
                          <a:effectLst/>
                          <a:latin typeface="Calibri" panose="020F0502020204030204" pitchFamily="34" charset="0"/>
                        </a:rPr>
                        <a:t>Effectif Central</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fr-FR" sz="1100" b="1" i="0" u="none" strike="noStrike">
                          <a:solidFill>
                            <a:srgbClr val="262626"/>
                          </a:solidFill>
                          <a:effectLst/>
                          <a:latin typeface="Calibri" panose="020F0502020204030204" pitchFamily="34" charset="0"/>
                        </a:rPr>
                        <a:t>MS  annuelle En KDH</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4096694840"/>
                  </a:ext>
                </a:extLst>
              </a:tr>
              <a:tr h="280699">
                <a:tc>
                  <a:txBody>
                    <a:bodyPr/>
                    <a:lstStyle/>
                    <a:p>
                      <a:pPr algn="l" fontAlgn="b"/>
                      <a:r>
                        <a:rPr lang="fr-FR" sz="1100" b="0" i="0" u="none" strike="noStrike" dirty="0">
                          <a:solidFill>
                            <a:srgbClr val="000000"/>
                          </a:solidFill>
                          <a:effectLst/>
                          <a:latin typeface="Calibri" panose="020F0502020204030204" pitchFamily="34" charset="0"/>
                        </a:rPr>
                        <a:t>Directeur Général</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450 </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7558348"/>
                  </a:ext>
                </a:extLst>
              </a:tr>
              <a:tr h="280699">
                <a:tc>
                  <a:txBody>
                    <a:bodyPr/>
                    <a:lstStyle/>
                    <a:p>
                      <a:pPr algn="l" fontAlgn="b"/>
                      <a:r>
                        <a:rPr lang="fr-FR" sz="1100" b="0" i="0" u="none" strike="noStrike">
                          <a:solidFill>
                            <a:srgbClr val="000000"/>
                          </a:solidFill>
                          <a:effectLst/>
                          <a:latin typeface="Calibri" panose="020F0502020204030204" pitchFamily="34" charset="0"/>
                        </a:rPr>
                        <a:t>Office Manager</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120 </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7576054"/>
                  </a:ext>
                </a:extLst>
              </a:tr>
              <a:tr h="280699">
                <a:tc>
                  <a:txBody>
                    <a:bodyPr/>
                    <a:lstStyle/>
                    <a:p>
                      <a:pPr algn="l" fontAlgn="b"/>
                      <a:r>
                        <a:rPr lang="fr-FR" sz="1100" b="0" i="0" u="none" strike="noStrike" dirty="0">
                          <a:solidFill>
                            <a:srgbClr val="000000"/>
                          </a:solidFill>
                          <a:effectLst/>
                          <a:latin typeface="Calibri" panose="020F0502020204030204" pitchFamily="34" charset="0"/>
                        </a:rPr>
                        <a:t>Responsable Administratif et Financier</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300 </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470134"/>
                  </a:ext>
                </a:extLst>
              </a:tr>
              <a:tr h="280699">
                <a:tc>
                  <a:txBody>
                    <a:bodyPr/>
                    <a:lstStyle/>
                    <a:p>
                      <a:pPr algn="l" fontAlgn="b"/>
                      <a:r>
                        <a:rPr lang="fr-FR" sz="1100" b="0" i="0" u="none" strike="noStrike">
                          <a:solidFill>
                            <a:srgbClr val="000000"/>
                          </a:solidFill>
                          <a:effectLst/>
                          <a:latin typeface="Calibri" panose="020F0502020204030204" pitchFamily="34" charset="0"/>
                        </a:rPr>
                        <a:t>Responsable RH Formation et Moyens Generaux</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180 </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4876961"/>
                  </a:ext>
                </a:extLst>
              </a:tr>
              <a:tr h="280699">
                <a:tc>
                  <a:txBody>
                    <a:bodyPr/>
                    <a:lstStyle/>
                    <a:p>
                      <a:pPr algn="l" fontAlgn="b"/>
                      <a:r>
                        <a:rPr lang="fr-FR" sz="1100" b="0" i="0" u="none" strike="noStrike" dirty="0">
                          <a:solidFill>
                            <a:srgbClr val="000000"/>
                          </a:solidFill>
                          <a:effectLst/>
                          <a:latin typeface="Calibri" panose="020F0502020204030204" pitchFamily="34" charset="0"/>
                        </a:rPr>
                        <a:t>Responsable Communication et Marketing</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300 </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4638869"/>
                  </a:ext>
                </a:extLst>
              </a:tr>
              <a:tr h="280699">
                <a:tc>
                  <a:txBody>
                    <a:bodyPr/>
                    <a:lstStyle/>
                    <a:p>
                      <a:pPr algn="l" fontAlgn="b"/>
                      <a:r>
                        <a:rPr lang="fr-FR" sz="1100" b="0" i="0" u="none" strike="noStrike" dirty="0">
                          <a:solidFill>
                            <a:srgbClr val="000000"/>
                          </a:solidFill>
                          <a:effectLst/>
                          <a:latin typeface="Calibri" panose="020F0502020204030204" pitchFamily="34" charset="0"/>
                        </a:rPr>
                        <a:t>Responsable Business Développement</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375 </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6971959"/>
                  </a:ext>
                </a:extLst>
              </a:tr>
              <a:tr h="280699">
                <a:tc>
                  <a:txBody>
                    <a:bodyPr/>
                    <a:lstStyle/>
                    <a:p>
                      <a:pPr algn="l" fontAlgn="b"/>
                      <a:r>
                        <a:rPr lang="fr-FR" sz="1100" b="0" i="0" u="none" strike="noStrike" dirty="0">
                          <a:solidFill>
                            <a:srgbClr val="000000"/>
                          </a:solidFill>
                          <a:effectLst/>
                          <a:latin typeface="Calibri" panose="020F0502020204030204" pitchFamily="34" charset="0"/>
                        </a:rPr>
                        <a:t>2 Agents Administratifs</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150 </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430910"/>
                  </a:ext>
                </a:extLst>
              </a:tr>
              <a:tr h="280699">
                <a:tc>
                  <a:txBody>
                    <a:bodyPr/>
                    <a:lstStyle/>
                    <a:p>
                      <a:pPr algn="l" fontAlgn="b"/>
                      <a:r>
                        <a:rPr lang="fr-FR" sz="1100" b="1" i="0" u="none" strike="noStrike" dirty="0">
                          <a:solidFill>
                            <a:srgbClr val="000000"/>
                          </a:solidFill>
                          <a:effectLst/>
                          <a:latin typeface="Calibri" panose="020F0502020204030204" pitchFamily="34" charset="0"/>
                        </a:rPr>
                        <a:t>Total SDR</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fr-FR" sz="1100" b="1" i="0" u="none" strike="noStrike" dirty="0">
                          <a:solidFill>
                            <a:srgbClr val="000000"/>
                          </a:solidFill>
                          <a:effectLst/>
                          <a:latin typeface="Calibri" panose="020F0502020204030204" pitchFamily="34" charset="0"/>
                        </a:rPr>
                        <a:t>1 875 </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448270423"/>
                  </a:ext>
                </a:extLst>
              </a:tr>
            </a:tbl>
          </a:graphicData>
        </a:graphic>
      </p:graphicFrame>
      <p:graphicFrame>
        <p:nvGraphicFramePr>
          <p:cNvPr id="29" name="Tableau 28">
            <a:extLst>
              <a:ext uri="{FF2B5EF4-FFF2-40B4-BE49-F238E27FC236}">
                <a16:creationId xmlns:a16="http://schemas.microsoft.com/office/drawing/2014/main" id="{E7F794AF-433E-4783-A839-8D61C0543143}"/>
              </a:ext>
            </a:extLst>
          </p:cNvPr>
          <p:cNvGraphicFramePr>
            <a:graphicFrameLocks noGrp="1"/>
          </p:cNvGraphicFramePr>
          <p:nvPr>
            <p:extLst>
              <p:ext uri="{D42A27DB-BD31-4B8C-83A1-F6EECF244321}">
                <p14:modId xmlns:p14="http://schemas.microsoft.com/office/powerpoint/2010/main" val="2835074318"/>
              </p:ext>
            </p:extLst>
          </p:nvPr>
        </p:nvGraphicFramePr>
        <p:xfrm>
          <a:off x="5133578" y="2419281"/>
          <a:ext cx="3067447" cy="2019165"/>
        </p:xfrm>
        <a:graphic>
          <a:graphicData uri="http://schemas.openxmlformats.org/drawingml/2006/table">
            <a:tbl>
              <a:tblPr/>
              <a:tblGrid>
                <a:gridCol w="2208212">
                  <a:extLst>
                    <a:ext uri="{9D8B030D-6E8A-4147-A177-3AD203B41FA5}">
                      <a16:colId xmlns:a16="http://schemas.microsoft.com/office/drawing/2014/main" val="2624490833"/>
                    </a:ext>
                  </a:extLst>
                </a:gridCol>
                <a:gridCol w="859235">
                  <a:extLst>
                    <a:ext uri="{9D8B030D-6E8A-4147-A177-3AD203B41FA5}">
                      <a16:colId xmlns:a16="http://schemas.microsoft.com/office/drawing/2014/main" val="3970081425"/>
                    </a:ext>
                  </a:extLst>
                </a:gridCol>
              </a:tblGrid>
              <a:tr h="495102">
                <a:tc>
                  <a:txBody>
                    <a:bodyPr/>
                    <a:lstStyle/>
                    <a:p>
                      <a:pPr algn="ctr" fontAlgn="ctr"/>
                      <a:r>
                        <a:rPr lang="fr-FR" sz="1100" b="1" i="0" u="none" strike="noStrike">
                          <a:solidFill>
                            <a:srgbClr val="262626"/>
                          </a:solidFill>
                          <a:effectLst/>
                          <a:latin typeface="Calibri" panose="020F0502020204030204" pitchFamily="34" charset="0"/>
                        </a:rPr>
                        <a:t>Effectif Plateforme</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fr-FR" sz="1100" b="1" i="0" u="none" strike="noStrike" dirty="0">
                          <a:solidFill>
                            <a:srgbClr val="262626"/>
                          </a:solidFill>
                          <a:effectLst/>
                          <a:latin typeface="Calibri" panose="020F0502020204030204" pitchFamily="34" charset="0"/>
                        </a:rPr>
                        <a:t>MS  annuelle En KDH</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1434673779"/>
                  </a:ext>
                </a:extLst>
              </a:tr>
              <a:tr h="286308">
                <a:tc>
                  <a:txBody>
                    <a:bodyPr/>
                    <a:lstStyle/>
                    <a:p>
                      <a:pPr algn="l" fontAlgn="b"/>
                      <a:r>
                        <a:rPr lang="fr-FR" sz="1100" b="0" i="0" u="none" strike="noStrike" dirty="0">
                          <a:solidFill>
                            <a:srgbClr val="000000"/>
                          </a:solidFill>
                          <a:effectLst/>
                          <a:latin typeface="Calibri" panose="020F0502020204030204" pitchFamily="34" charset="0"/>
                        </a:rPr>
                        <a:t>Coordinateur</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150 </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9013408"/>
                  </a:ext>
                </a:extLst>
              </a:tr>
              <a:tr h="247551">
                <a:tc>
                  <a:txBody>
                    <a:bodyPr/>
                    <a:lstStyle/>
                    <a:p>
                      <a:pPr algn="l" fontAlgn="b"/>
                      <a:r>
                        <a:rPr lang="fr-FR" sz="1100" b="0" i="0" u="none" strike="noStrike" dirty="0">
                          <a:solidFill>
                            <a:srgbClr val="000000"/>
                          </a:solidFill>
                          <a:effectLst/>
                          <a:latin typeface="Calibri" panose="020F0502020204030204" pitchFamily="34" charset="0"/>
                        </a:rPr>
                        <a:t>Responsable Commercial</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150 </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2557226"/>
                  </a:ext>
                </a:extLst>
              </a:tr>
              <a:tr h="247551">
                <a:tc>
                  <a:txBody>
                    <a:bodyPr/>
                    <a:lstStyle/>
                    <a:p>
                      <a:pPr algn="l" fontAlgn="b"/>
                      <a:r>
                        <a:rPr lang="fr-FR" sz="1100" b="0" i="0" u="none" strike="noStrike" dirty="0">
                          <a:solidFill>
                            <a:srgbClr val="000000"/>
                          </a:solidFill>
                          <a:effectLst/>
                          <a:latin typeface="Calibri" panose="020F0502020204030204" pitchFamily="34" charset="0"/>
                        </a:rPr>
                        <a:t>Commercial Showroom</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90 </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1920881"/>
                  </a:ext>
                </a:extLst>
              </a:tr>
              <a:tr h="247551">
                <a:tc>
                  <a:txBody>
                    <a:bodyPr/>
                    <a:lstStyle/>
                    <a:p>
                      <a:pPr algn="l" fontAlgn="b"/>
                      <a:r>
                        <a:rPr lang="fr-FR" sz="1100" b="0" i="0" u="none" strike="noStrike" dirty="0">
                          <a:solidFill>
                            <a:srgbClr val="000000"/>
                          </a:solidFill>
                          <a:effectLst/>
                          <a:latin typeface="Calibri" panose="020F0502020204030204" pitchFamily="34" charset="0"/>
                        </a:rPr>
                        <a:t>Orientation et Conseil</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Calibri" panose="020F0502020204030204" pitchFamily="34" charset="0"/>
                        </a:rPr>
                        <a:t>75 </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2906987"/>
                  </a:ext>
                </a:extLst>
              </a:tr>
              <a:tr h="247551">
                <a:tc>
                  <a:txBody>
                    <a:bodyPr/>
                    <a:lstStyle/>
                    <a:p>
                      <a:pPr algn="l" fontAlgn="b"/>
                      <a:r>
                        <a:rPr lang="fr-FR" sz="1100" b="0" i="0" u="none" strike="noStrike">
                          <a:solidFill>
                            <a:srgbClr val="000000"/>
                          </a:solidFill>
                          <a:effectLst/>
                          <a:latin typeface="Calibri" panose="020F0502020204030204" pitchFamily="34" charset="0"/>
                        </a:rPr>
                        <a:t>Hôtesse d'acceuil</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Calibri" panose="020F0502020204030204" pitchFamily="34" charset="0"/>
                        </a:rPr>
                        <a:t>43 </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0525515"/>
                  </a:ext>
                </a:extLst>
              </a:tr>
              <a:tr h="247551">
                <a:tc>
                  <a:txBody>
                    <a:bodyPr/>
                    <a:lstStyle/>
                    <a:p>
                      <a:pPr algn="l" fontAlgn="b"/>
                      <a:r>
                        <a:rPr lang="fr-FR" sz="1100" b="1" i="0" u="none" strike="noStrike">
                          <a:solidFill>
                            <a:srgbClr val="000000"/>
                          </a:solidFill>
                          <a:effectLst/>
                          <a:latin typeface="Calibri" panose="020F0502020204030204" pitchFamily="34" charset="0"/>
                        </a:rPr>
                        <a:t>Total Plateformes</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fr-FR" sz="1100" b="1" i="0" u="none" strike="noStrike" dirty="0">
                          <a:solidFill>
                            <a:srgbClr val="000000"/>
                          </a:solidFill>
                          <a:effectLst/>
                          <a:latin typeface="Calibri" panose="020F0502020204030204" pitchFamily="34" charset="0"/>
                        </a:rPr>
                        <a:t>508 </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55327064"/>
                  </a:ext>
                </a:extLst>
              </a:tr>
            </a:tbl>
          </a:graphicData>
        </a:graphic>
      </p:graphicFrame>
      <p:sp>
        <p:nvSpPr>
          <p:cNvPr id="30" name="Rectangle 29">
            <a:extLst>
              <a:ext uri="{FF2B5EF4-FFF2-40B4-BE49-F238E27FC236}">
                <a16:creationId xmlns:a16="http://schemas.microsoft.com/office/drawing/2014/main" id="{8ECE26C4-2004-434C-96C5-4EA1C7BB2062}"/>
              </a:ext>
            </a:extLst>
          </p:cNvPr>
          <p:cNvSpPr/>
          <p:nvPr/>
        </p:nvSpPr>
        <p:spPr>
          <a:xfrm>
            <a:off x="8936831" y="2157413"/>
            <a:ext cx="3007519" cy="431482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fr-FR" dirty="0">
                <a:solidFill>
                  <a:schemeClr val="bg2">
                    <a:lumMod val="25000"/>
                  </a:schemeClr>
                </a:solidFill>
              </a:rPr>
              <a:t>Une masse salariale de 3,4 MDH avec une évolution annuelle moyenne de 5% à partir de la deuxième année</a:t>
            </a:r>
          </a:p>
          <a:p>
            <a:pPr marL="285750" indent="-285750">
              <a:buFont typeface="Wingdings" panose="05000000000000000000" pitchFamily="2" charset="2"/>
              <a:buChar char="§"/>
            </a:pPr>
            <a:r>
              <a:rPr lang="fr-FR" dirty="0">
                <a:solidFill>
                  <a:schemeClr val="bg2">
                    <a:lumMod val="25000"/>
                  </a:schemeClr>
                </a:solidFill>
              </a:rPr>
              <a:t>Le renforcement de l’effectif en central &amp; l’intégration de la plateforme Assilah à partir de la 4</a:t>
            </a:r>
            <a:r>
              <a:rPr lang="fr-FR" baseline="30000" dirty="0">
                <a:solidFill>
                  <a:schemeClr val="bg2">
                    <a:lumMod val="25000"/>
                  </a:schemeClr>
                </a:solidFill>
              </a:rPr>
              <a:t>ème</a:t>
            </a:r>
            <a:r>
              <a:rPr lang="fr-FR" dirty="0">
                <a:solidFill>
                  <a:schemeClr val="bg2">
                    <a:lumMod val="25000"/>
                  </a:schemeClr>
                </a:solidFill>
              </a:rPr>
              <a:t> année portera la masse salariale à 4,2 MDH </a:t>
            </a:r>
          </a:p>
        </p:txBody>
      </p:sp>
      <p:sp>
        <p:nvSpPr>
          <p:cNvPr id="31" name="Rectangle 30">
            <a:extLst>
              <a:ext uri="{FF2B5EF4-FFF2-40B4-BE49-F238E27FC236}">
                <a16:creationId xmlns:a16="http://schemas.microsoft.com/office/drawing/2014/main" id="{77933CF0-037F-401E-9EB1-56D5AB0CCFB2}"/>
              </a:ext>
            </a:extLst>
          </p:cNvPr>
          <p:cNvSpPr/>
          <p:nvPr/>
        </p:nvSpPr>
        <p:spPr>
          <a:xfrm>
            <a:off x="1343025" y="5636419"/>
            <a:ext cx="6908006" cy="59293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lumMod val="25000"/>
                  </a:schemeClr>
                </a:solidFill>
              </a:rPr>
              <a:t>Un budget de 400 KDH sera annuellement destiné à la formation pour  mise à niveau des ressources</a:t>
            </a:r>
          </a:p>
        </p:txBody>
      </p:sp>
    </p:spTree>
    <p:extLst>
      <p:ext uri="{BB962C8B-B14F-4D97-AF65-F5344CB8AC3E}">
        <p14:creationId xmlns:p14="http://schemas.microsoft.com/office/powerpoint/2010/main" val="1705805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6C2DE-494C-42BE-AB67-9ED2046A772C}"/>
              </a:ext>
            </a:extLst>
          </p:cNvPr>
          <p:cNvSpPr>
            <a:spLocks noGrp="1"/>
          </p:cNvSpPr>
          <p:nvPr>
            <p:ph type="title"/>
          </p:nvPr>
        </p:nvSpPr>
        <p:spPr/>
        <p:txBody>
          <a:bodyPr>
            <a:normAutofit/>
          </a:bodyPr>
          <a:lstStyle/>
          <a:p>
            <a:r>
              <a:rPr lang="en-US" sz="3600" dirty="0">
                <a:solidFill>
                  <a:srgbClr val="76DCE4"/>
                </a:solidFill>
              </a:rPr>
              <a:t>Charges de fonctionnement</a:t>
            </a:r>
            <a:endParaRPr lang="en-US" sz="2000" dirty="0">
              <a:solidFill>
                <a:srgbClr val="76DCE4"/>
              </a:solidFill>
            </a:endParaRPr>
          </a:p>
        </p:txBody>
      </p:sp>
      <p:sp>
        <p:nvSpPr>
          <p:cNvPr id="3" name="Rectangle : coins arrondis 2">
            <a:extLst>
              <a:ext uri="{FF2B5EF4-FFF2-40B4-BE49-F238E27FC236}">
                <a16:creationId xmlns:a16="http://schemas.microsoft.com/office/drawing/2014/main" id="{90B547BC-B938-4722-BEE7-A6BDBBB00821}"/>
              </a:ext>
            </a:extLst>
          </p:cNvPr>
          <p:cNvSpPr/>
          <p:nvPr/>
        </p:nvSpPr>
        <p:spPr>
          <a:xfrm>
            <a:off x="1177565" y="2100263"/>
            <a:ext cx="3187265" cy="77152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a:solidFill>
                  <a:schemeClr val="bg2">
                    <a:lumMod val="25000"/>
                  </a:schemeClr>
                </a:solidFill>
              </a:rPr>
              <a:t>Frais de transport</a:t>
            </a:r>
          </a:p>
        </p:txBody>
      </p:sp>
      <p:sp>
        <p:nvSpPr>
          <p:cNvPr id="7" name="Rectangle : coins arrondis 6">
            <a:extLst>
              <a:ext uri="{FF2B5EF4-FFF2-40B4-BE49-F238E27FC236}">
                <a16:creationId xmlns:a16="http://schemas.microsoft.com/office/drawing/2014/main" id="{9DA9DFE8-90A6-4D4C-B7C2-22D7D0056405}"/>
              </a:ext>
            </a:extLst>
          </p:cNvPr>
          <p:cNvSpPr/>
          <p:nvPr/>
        </p:nvSpPr>
        <p:spPr>
          <a:xfrm>
            <a:off x="1177565" y="3000007"/>
            <a:ext cx="3187265" cy="77152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a:solidFill>
                  <a:schemeClr val="bg2">
                    <a:lumMod val="25000"/>
                  </a:schemeClr>
                </a:solidFill>
              </a:rPr>
              <a:t>Entretien et maintenance du siège et plateforme</a:t>
            </a:r>
          </a:p>
        </p:txBody>
      </p:sp>
      <p:sp>
        <p:nvSpPr>
          <p:cNvPr id="9" name="Rectangle : coins arrondis 8">
            <a:extLst>
              <a:ext uri="{FF2B5EF4-FFF2-40B4-BE49-F238E27FC236}">
                <a16:creationId xmlns:a16="http://schemas.microsoft.com/office/drawing/2014/main" id="{60876B95-54C1-4AE5-A68F-E055DC0CE037}"/>
              </a:ext>
            </a:extLst>
          </p:cNvPr>
          <p:cNvSpPr/>
          <p:nvPr/>
        </p:nvSpPr>
        <p:spPr>
          <a:xfrm>
            <a:off x="4495800" y="2095501"/>
            <a:ext cx="1126333" cy="77152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bg2">
                    <a:lumMod val="25000"/>
                  </a:schemeClr>
                </a:solidFill>
              </a:rPr>
              <a:t>230 KDH</a:t>
            </a:r>
          </a:p>
        </p:txBody>
      </p:sp>
      <p:sp>
        <p:nvSpPr>
          <p:cNvPr id="10" name="Rectangle : coins arrondis 9">
            <a:extLst>
              <a:ext uri="{FF2B5EF4-FFF2-40B4-BE49-F238E27FC236}">
                <a16:creationId xmlns:a16="http://schemas.microsoft.com/office/drawing/2014/main" id="{50C6DEB8-0FD8-420A-A5BC-6776F60E8719}"/>
              </a:ext>
            </a:extLst>
          </p:cNvPr>
          <p:cNvSpPr/>
          <p:nvPr/>
        </p:nvSpPr>
        <p:spPr>
          <a:xfrm>
            <a:off x="4495800" y="3027395"/>
            <a:ext cx="1126333" cy="77152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bg2">
                    <a:lumMod val="25000"/>
                  </a:schemeClr>
                </a:solidFill>
              </a:rPr>
              <a:t>200 KDH</a:t>
            </a:r>
          </a:p>
        </p:txBody>
      </p:sp>
      <p:sp>
        <p:nvSpPr>
          <p:cNvPr id="11" name="Rectangle : coins arrondis 10">
            <a:extLst>
              <a:ext uri="{FF2B5EF4-FFF2-40B4-BE49-F238E27FC236}">
                <a16:creationId xmlns:a16="http://schemas.microsoft.com/office/drawing/2014/main" id="{F9A554CD-4948-4682-A2E9-457F478ED60F}"/>
              </a:ext>
            </a:extLst>
          </p:cNvPr>
          <p:cNvSpPr/>
          <p:nvPr/>
        </p:nvSpPr>
        <p:spPr>
          <a:xfrm>
            <a:off x="1177565" y="3923933"/>
            <a:ext cx="3187265" cy="77152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a:solidFill>
                  <a:schemeClr val="bg2">
                    <a:lumMod val="25000"/>
                  </a:schemeClr>
                </a:solidFill>
              </a:rPr>
              <a:t>Assurances</a:t>
            </a:r>
          </a:p>
        </p:txBody>
      </p:sp>
      <p:sp>
        <p:nvSpPr>
          <p:cNvPr id="12" name="Rectangle : coins arrondis 11">
            <a:extLst>
              <a:ext uri="{FF2B5EF4-FFF2-40B4-BE49-F238E27FC236}">
                <a16:creationId xmlns:a16="http://schemas.microsoft.com/office/drawing/2014/main" id="{E8620147-2AA4-4ADF-9FE3-34D116CEB87B}"/>
              </a:ext>
            </a:extLst>
          </p:cNvPr>
          <p:cNvSpPr/>
          <p:nvPr/>
        </p:nvSpPr>
        <p:spPr>
          <a:xfrm>
            <a:off x="4495800" y="3923933"/>
            <a:ext cx="1126333" cy="77152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bg2">
                    <a:lumMod val="25000"/>
                  </a:schemeClr>
                </a:solidFill>
              </a:rPr>
              <a:t>200 KDH</a:t>
            </a:r>
          </a:p>
        </p:txBody>
      </p:sp>
      <p:sp>
        <p:nvSpPr>
          <p:cNvPr id="13" name="Rectangle : coins arrondis 12">
            <a:extLst>
              <a:ext uri="{FF2B5EF4-FFF2-40B4-BE49-F238E27FC236}">
                <a16:creationId xmlns:a16="http://schemas.microsoft.com/office/drawing/2014/main" id="{0FB192CA-6417-4BA6-86DC-7D6D8A20DC29}"/>
              </a:ext>
            </a:extLst>
          </p:cNvPr>
          <p:cNvSpPr/>
          <p:nvPr/>
        </p:nvSpPr>
        <p:spPr>
          <a:xfrm>
            <a:off x="1177565" y="4847859"/>
            <a:ext cx="3187265" cy="77152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a:solidFill>
                  <a:schemeClr val="bg2">
                    <a:lumMod val="25000"/>
                  </a:schemeClr>
                </a:solidFill>
              </a:rPr>
              <a:t>Frais mission et déplacements</a:t>
            </a:r>
          </a:p>
        </p:txBody>
      </p:sp>
      <p:sp>
        <p:nvSpPr>
          <p:cNvPr id="14" name="Rectangle : coins arrondis 13">
            <a:extLst>
              <a:ext uri="{FF2B5EF4-FFF2-40B4-BE49-F238E27FC236}">
                <a16:creationId xmlns:a16="http://schemas.microsoft.com/office/drawing/2014/main" id="{1D2BE796-3D89-4C0B-8503-1285D38E5844}"/>
              </a:ext>
            </a:extLst>
          </p:cNvPr>
          <p:cNvSpPr/>
          <p:nvPr/>
        </p:nvSpPr>
        <p:spPr>
          <a:xfrm>
            <a:off x="4495800" y="4847859"/>
            <a:ext cx="1126333" cy="77152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bg2">
                    <a:lumMod val="25000"/>
                  </a:schemeClr>
                </a:solidFill>
              </a:rPr>
              <a:t>250 KDH</a:t>
            </a:r>
          </a:p>
        </p:txBody>
      </p:sp>
      <p:sp>
        <p:nvSpPr>
          <p:cNvPr id="15" name="Rectangle : coins arrondis 14">
            <a:extLst>
              <a:ext uri="{FF2B5EF4-FFF2-40B4-BE49-F238E27FC236}">
                <a16:creationId xmlns:a16="http://schemas.microsoft.com/office/drawing/2014/main" id="{A54EBDC3-528B-4A21-A5A3-DD34C6DCF65E}"/>
              </a:ext>
            </a:extLst>
          </p:cNvPr>
          <p:cNvSpPr/>
          <p:nvPr/>
        </p:nvSpPr>
        <p:spPr>
          <a:xfrm>
            <a:off x="1177565" y="5771785"/>
            <a:ext cx="3187265" cy="77152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a:solidFill>
                  <a:schemeClr val="bg2">
                    <a:lumMod val="25000"/>
                  </a:schemeClr>
                </a:solidFill>
              </a:rPr>
              <a:t>Budget communication</a:t>
            </a:r>
          </a:p>
        </p:txBody>
      </p:sp>
      <p:sp>
        <p:nvSpPr>
          <p:cNvPr id="16" name="Rectangle : coins arrondis 15">
            <a:extLst>
              <a:ext uri="{FF2B5EF4-FFF2-40B4-BE49-F238E27FC236}">
                <a16:creationId xmlns:a16="http://schemas.microsoft.com/office/drawing/2014/main" id="{D9118EA8-27A3-4DEC-B7C6-FA15F3E57C72}"/>
              </a:ext>
            </a:extLst>
          </p:cNvPr>
          <p:cNvSpPr/>
          <p:nvPr/>
        </p:nvSpPr>
        <p:spPr>
          <a:xfrm>
            <a:off x="4495800" y="5771785"/>
            <a:ext cx="1126333" cy="77152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bg2">
                    <a:lumMod val="25000"/>
                  </a:schemeClr>
                </a:solidFill>
              </a:rPr>
              <a:t>1 MDH</a:t>
            </a:r>
          </a:p>
        </p:txBody>
      </p:sp>
      <p:sp>
        <p:nvSpPr>
          <p:cNvPr id="17" name="Rectangle : coins arrondis 16">
            <a:extLst>
              <a:ext uri="{FF2B5EF4-FFF2-40B4-BE49-F238E27FC236}">
                <a16:creationId xmlns:a16="http://schemas.microsoft.com/office/drawing/2014/main" id="{3626FBF9-5920-44C0-AE11-EF5C76BFC6D0}"/>
              </a:ext>
            </a:extLst>
          </p:cNvPr>
          <p:cNvSpPr/>
          <p:nvPr/>
        </p:nvSpPr>
        <p:spPr>
          <a:xfrm>
            <a:off x="5753101" y="2103604"/>
            <a:ext cx="6379369" cy="77152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fr-FR" sz="1400" dirty="0">
                <a:solidFill>
                  <a:schemeClr val="bg2">
                    <a:lumMod val="25000"/>
                  </a:schemeClr>
                </a:solidFill>
              </a:rPr>
              <a:t>Frais de location du véhicule du DG ainsi que 2 autres responsables commerciaux</a:t>
            </a:r>
          </a:p>
          <a:p>
            <a:pPr marL="285750" indent="-285750">
              <a:buFont typeface="Wingdings" panose="05000000000000000000" pitchFamily="2" charset="2"/>
              <a:buChar char="§"/>
            </a:pPr>
            <a:r>
              <a:rPr lang="fr-FR" sz="1400" dirty="0">
                <a:solidFill>
                  <a:schemeClr val="bg2">
                    <a:lumMod val="25000"/>
                  </a:schemeClr>
                </a:solidFill>
              </a:rPr>
              <a:t>Frais de carburant des véhicules de déplacements</a:t>
            </a:r>
          </a:p>
        </p:txBody>
      </p:sp>
      <p:sp>
        <p:nvSpPr>
          <p:cNvPr id="18" name="Rectangle : coins arrondis 17">
            <a:extLst>
              <a:ext uri="{FF2B5EF4-FFF2-40B4-BE49-F238E27FC236}">
                <a16:creationId xmlns:a16="http://schemas.microsoft.com/office/drawing/2014/main" id="{ED637453-9E5F-49D3-ABB9-9592512A7544}"/>
              </a:ext>
            </a:extLst>
          </p:cNvPr>
          <p:cNvSpPr/>
          <p:nvPr/>
        </p:nvSpPr>
        <p:spPr>
          <a:xfrm>
            <a:off x="5753102" y="3027395"/>
            <a:ext cx="6379369" cy="77152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fr-FR" sz="1400" dirty="0">
                <a:solidFill>
                  <a:schemeClr val="bg2">
                    <a:lumMod val="25000"/>
                  </a:schemeClr>
                </a:solidFill>
              </a:rPr>
              <a:t>Frais de nettoyage et gardiennage ainsi  que les frais de maintenance diverses </a:t>
            </a:r>
          </a:p>
        </p:txBody>
      </p:sp>
      <p:sp>
        <p:nvSpPr>
          <p:cNvPr id="19" name="Rectangle : coins arrondis 18">
            <a:extLst>
              <a:ext uri="{FF2B5EF4-FFF2-40B4-BE49-F238E27FC236}">
                <a16:creationId xmlns:a16="http://schemas.microsoft.com/office/drawing/2014/main" id="{61C81A11-551F-43F4-B06B-667B6E930E9A}"/>
              </a:ext>
            </a:extLst>
          </p:cNvPr>
          <p:cNvSpPr/>
          <p:nvPr/>
        </p:nvSpPr>
        <p:spPr>
          <a:xfrm>
            <a:off x="5753102" y="3959290"/>
            <a:ext cx="6379369" cy="77152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fr-FR" sz="1400" dirty="0">
                <a:solidFill>
                  <a:schemeClr val="bg2">
                    <a:lumMod val="25000"/>
                  </a:schemeClr>
                </a:solidFill>
              </a:rPr>
              <a:t>Assurance dommage et multirisques</a:t>
            </a:r>
          </a:p>
          <a:p>
            <a:pPr marL="285750" indent="-285750">
              <a:buFont typeface="Wingdings" panose="05000000000000000000" pitchFamily="2" charset="2"/>
              <a:buChar char="§"/>
            </a:pPr>
            <a:r>
              <a:rPr lang="fr-FR" sz="1400" dirty="0">
                <a:solidFill>
                  <a:schemeClr val="bg2">
                    <a:lumMod val="25000"/>
                  </a:schemeClr>
                </a:solidFill>
              </a:rPr>
              <a:t>Assurance de personne (Maladie et individuel accidents)</a:t>
            </a:r>
          </a:p>
        </p:txBody>
      </p:sp>
      <p:sp>
        <p:nvSpPr>
          <p:cNvPr id="20" name="Rectangle : coins arrondis 19">
            <a:extLst>
              <a:ext uri="{FF2B5EF4-FFF2-40B4-BE49-F238E27FC236}">
                <a16:creationId xmlns:a16="http://schemas.microsoft.com/office/drawing/2014/main" id="{27EB23E7-2B94-4A82-8E79-8D78C43F0D6A}"/>
              </a:ext>
            </a:extLst>
          </p:cNvPr>
          <p:cNvSpPr/>
          <p:nvPr/>
        </p:nvSpPr>
        <p:spPr>
          <a:xfrm>
            <a:off x="5753100" y="4847860"/>
            <a:ext cx="6379369" cy="77152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bg2">
                  <a:lumMod val="25000"/>
                </a:schemeClr>
              </a:solidFill>
            </a:endParaRPr>
          </a:p>
        </p:txBody>
      </p:sp>
      <p:sp>
        <p:nvSpPr>
          <p:cNvPr id="21" name="Rectangle : coins arrondis 20">
            <a:extLst>
              <a:ext uri="{FF2B5EF4-FFF2-40B4-BE49-F238E27FC236}">
                <a16:creationId xmlns:a16="http://schemas.microsoft.com/office/drawing/2014/main" id="{BEA128C6-7C97-490B-904F-6D6F481D0948}"/>
              </a:ext>
            </a:extLst>
          </p:cNvPr>
          <p:cNvSpPr/>
          <p:nvPr/>
        </p:nvSpPr>
        <p:spPr>
          <a:xfrm>
            <a:off x="5753099" y="5779755"/>
            <a:ext cx="6379369" cy="77152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fr-FR" sz="1400" dirty="0">
                <a:solidFill>
                  <a:schemeClr val="bg2">
                    <a:lumMod val="25000"/>
                  </a:schemeClr>
                </a:solidFill>
              </a:rPr>
              <a:t>Il s’agit des compagnes de sensibilisation pour mettre en avant les prestations de la SDR  en sus de la communication sur les produits d’artisanat. Une partie des dépenses pourra être optimisée dans une logique d’optimisation</a:t>
            </a:r>
          </a:p>
        </p:txBody>
      </p:sp>
    </p:spTree>
    <p:extLst>
      <p:ext uri="{BB962C8B-B14F-4D97-AF65-F5344CB8AC3E}">
        <p14:creationId xmlns:p14="http://schemas.microsoft.com/office/powerpoint/2010/main" val="661893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6C2DE-494C-42BE-AB67-9ED2046A772C}"/>
              </a:ext>
            </a:extLst>
          </p:cNvPr>
          <p:cNvSpPr>
            <a:spLocks noGrp="1"/>
          </p:cNvSpPr>
          <p:nvPr>
            <p:ph type="title"/>
          </p:nvPr>
        </p:nvSpPr>
        <p:spPr/>
        <p:txBody>
          <a:bodyPr>
            <a:normAutofit/>
          </a:bodyPr>
          <a:lstStyle/>
          <a:p>
            <a:r>
              <a:rPr lang="en-US" sz="3600" dirty="0" err="1">
                <a:solidFill>
                  <a:srgbClr val="76DCE4"/>
                </a:solidFill>
              </a:rPr>
              <a:t>Synthèse</a:t>
            </a:r>
            <a:r>
              <a:rPr lang="en-US" sz="3600" dirty="0">
                <a:solidFill>
                  <a:srgbClr val="76DCE4"/>
                </a:solidFill>
              </a:rPr>
              <a:t> des frais de fonctionnement</a:t>
            </a:r>
            <a:endParaRPr lang="en-US" sz="2000" dirty="0">
              <a:solidFill>
                <a:srgbClr val="76DCE4"/>
              </a:solidFill>
            </a:endParaRPr>
          </a:p>
        </p:txBody>
      </p:sp>
      <p:graphicFrame>
        <p:nvGraphicFramePr>
          <p:cNvPr id="3" name="Tableau 2">
            <a:extLst>
              <a:ext uri="{FF2B5EF4-FFF2-40B4-BE49-F238E27FC236}">
                <a16:creationId xmlns:a16="http://schemas.microsoft.com/office/drawing/2014/main" id="{64064E5D-B230-46D3-B75D-1CA95F5C34C4}"/>
              </a:ext>
            </a:extLst>
          </p:cNvPr>
          <p:cNvGraphicFramePr>
            <a:graphicFrameLocks noGrp="1"/>
          </p:cNvGraphicFramePr>
          <p:nvPr>
            <p:extLst>
              <p:ext uri="{D42A27DB-BD31-4B8C-83A1-F6EECF244321}">
                <p14:modId xmlns:p14="http://schemas.microsoft.com/office/powerpoint/2010/main" val="993765309"/>
              </p:ext>
            </p:extLst>
          </p:nvPr>
        </p:nvGraphicFramePr>
        <p:xfrm>
          <a:off x="1238711" y="2011835"/>
          <a:ext cx="6085552" cy="4710439"/>
        </p:xfrm>
        <a:graphic>
          <a:graphicData uri="http://schemas.openxmlformats.org/drawingml/2006/table">
            <a:tbl>
              <a:tblPr/>
              <a:tblGrid>
                <a:gridCol w="1055775">
                  <a:extLst>
                    <a:ext uri="{9D8B030D-6E8A-4147-A177-3AD203B41FA5}">
                      <a16:colId xmlns:a16="http://schemas.microsoft.com/office/drawing/2014/main" val="2769096966"/>
                    </a:ext>
                  </a:extLst>
                </a:gridCol>
                <a:gridCol w="1163002">
                  <a:extLst>
                    <a:ext uri="{9D8B030D-6E8A-4147-A177-3AD203B41FA5}">
                      <a16:colId xmlns:a16="http://schemas.microsoft.com/office/drawing/2014/main" val="3001745791"/>
                    </a:ext>
                  </a:extLst>
                </a:gridCol>
                <a:gridCol w="752239">
                  <a:extLst>
                    <a:ext uri="{9D8B030D-6E8A-4147-A177-3AD203B41FA5}">
                      <a16:colId xmlns:a16="http://schemas.microsoft.com/office/drawing/2014/main" val="231029468"/>
                    </a:ext>
                  </a:extLst>
                </a:gridCol>
                <a:gridCol w="778634">
                  <a:extLst>
                    <a:ext uri="{9D8B030D-6E8A-4147-A177-3AD203B41FA5}">
                      <a16:colId xmlns:a16="http://schemas.microsoft.com/office/drawing/2014/main" val="4188125501"/>
                    </a:ext>
                  </a:extLst>
                </a:gridCol>
                <a:gridCol w="778634">
                  <a:extLst>
                    <a:ext uri="{9D8B030D-6E8A-4147-A177-3AD203B41FA5}">
                      <a16:colId xmlns:a16="http://schemas.microsoft.com/office/drawing/2014/main" val="1952306650"/>
                    </a:ext>
                  </a:extLst>
                </a:gridCol>
                <a:gridCol w="778634">
                  <a:extLst>
                    <a:ext uri="{9D8B030D-6E8A-4147-A177-3AD203B41FA5}">
                      <a16:colId xmlns:a16="http://schemas.microsoft.com/office/drawing/2014/main" val="3303797843"/>
                    </a:ext>
                  </a:extLst>
                </a:gridCol>
                <a:gridCol w="778634">
                  <a:extLst>
                    <a:ext uri="{9D8B030D-6E8A-4147-A177-3AD203B41FA5}">
                      <a16:colId xmlns:a16="http://schemas.microsoft.com/office/drawing/2014/main" val="857142051"/>
                    </a:ext>
                  </a:extLst>
                </a:gridCol>
              </a:tblGrid>
              <a:tr h="148162">
                <a:tc gridSpan="2">
                  <a:txBody>
                    <a:bodyPr/>
                    <a:lstStyle/>
                    <a:p>
                      <a:pPr algn="ctr" fontAlgn="ctr"/>
                      <a:r>
                        <a:rPr lang="fr-FR" sz="800" b="1" i="0" u="none" strike="noStrike">
                          <a:solidFill>
                            <a:srgbClr val="FFFFFF"/>
                          </a:solidFill>
                          <a:effectLst/>
                          <a:latin typeface="Trebuchet MS" panose="020B0603020202020204" pitchFamily="34" charset="0"/>
                        </a:rPr>
                        <a:t>Nature de charge</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endParaRPr lang="fr-FR"/>
                    </a:p>
                  </a:txBody>
                  <a:tcPr/>
                </a:tc>
                <a:tc>
                  <a:txBody>
                    <a:bodyPr/>
                    <a:lstStyle/>
                    <a:p>
                      <a:pPr algn="ctr" fontAlgn="ctr"/>
                      <a:r>
                        <a:rPr lang="fr-FR" sz="800" b="1" i="0" u="none" strike="noStrike">
                          <a:solidFill>
                            <a:srgbClr val="FFFFFF"/>
                          </a:solidFill>
                          <a:effectLst/>
                          <a:latin typeface="Trebuchet MS" panose="020B0603020202020204" pitchFamily="34" charset="0"/>
                        </a:rPr>
                        <a:t> Année 1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fr-FR" sz="800" b="1" i="0" u="none" strike="noStrike">
                          <a:solidFill>
                            <a:srgbClr val="FFFFFF"/>
                          </a:solidFill>
                          <a:effectLst/>
                          <a:latin typeface="Trebuchet MS" panose="020B0603020202020204" pitchFamily="34" charset="0"/>
                        </a:rPr>
                        <a:t> Année 2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fr-FR" sz="800" b="1" i="0" u="none" strike="noStrike">
                          <a:solidFill>
                            <a:srgbClr val="FFFFFF"/>
                          </a:solidFill>
                          <a:effectLst/>
                          <a:latin typeface="Trebuchet MS" panose="020B0603020202020204" pitchFamily="34" charset="0"/>
                        </a:rPr>
                        <a:t> Année 3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fr-FR" sz="800" b="1" i="0" u="none" strike="noStrike">
                          <a:solidFill>
                            <a:srgbClr val="FFFFFF"/>
                          </a:solidFill>
                          <a:effectLst/>
                          <a:latin typeface="Trebuchet MS" panose="020B0603020202020204" pitchFamily="34" charset="0"/>
                        </a:rPr>
                        <a:t> Année 4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fr-FR" sz="800" b="1" i="0" u="none" strike="noStrike">
                          <a:solidFill>
                            <a:srgbClr val="FFFFFF"/>
                          </a:solidFill>
                          <a:effectLst/>
                          <a:latin typeface="Trebuchet MS" panose="020B0603020202020204" pitchFamily="34" charset="0"/>
                        </a:rPr>
                        <a:t> Année 5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extLst>
                  <a:ext uri="{0D108BD9-81ED-4DB2-BD59-A6C34878D82A}">
                    <a16:rowId xmlns:a16="http://schemas.microsoft.com/office/drawing/2014/main" val="1665622836"/>
                  </a:ext>
                </a:extLst>
              </a:tr>
              <a:tr h="148162">
                <a:tc rowSpan="3">
                  <a:txBody>
                    <a:bodyPr/>
                    <a:lstStyle/>
                    <a:p>
                      <a:pPr algn="ctr" fontAlgn="ctr"/>
                      <a:r>
                        <a:rPr lang="fr-FR" sz="800" b="1" i="0" u="none" strike="noStrike">
                          <a:effectLst/>
                          <a:latin typeface="Trebuchet MS" panose="020B0603020202020204" pitchFamily="34" charset="0"/>
                        </a:rPr>
                        <a:t>Achats consommés</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800" b="0" i="0" u="none" strike="noStrike">
                          <a:effectLst/>
                          <a:latin typeface="Trebuchet MS" panose="020B0603020202020204" pitchFamily="34" charset="0"/>
                        </a:rPr>
                        <a:t>Eau &amp; Electricité</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effectLst/>
                          <a:latin typeface="Trebuchet MS" panose="020B0603020202020204" pitchFamily="34" charset="0"/>
                        </a:rPr>
                        <a:t>          50,0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effectLst/>
                          <a:latin typeface="Trebuchet MS" panose="020B0603020202020204" pitchFamily="34" charset="0"/>
                        </a:rPr>
                        <a:t>           52,5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effectLst/>
                          <a:latin typeface="Trebuchet MS" panose="020B0603020202020204" pitchFamily="34" charset="0"/>
                        </a:rPr>
                        <a:t>           55,1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effectLst/>
                          <a:latin typeface="Trebuchet MS" panose="020B0603020202020204" pitchFamily="34" charset="0"/>
                        </a:rPr>
                        <a:t>           57,9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effectLst/>
                          <a:latin typeface="Trebuchet MS" panose="020B0603020202020204" pitchFamily="34" charset="0"/>
                        </a:rPr>
                        <a:t>           60,8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7276995"/>
                  </a:ext>
                </a:extLst>
              </a:tr>
              <a:tr h="148162">
                <a:tc vMerge="1">
                  <a:txBody>
                    <a:bodyPr/>
                    <a:lstStyle/>
                    <a:p>
                      <a:endParaRPr lang="fr-FR"/>
                    </a:p>
                  </a:txBody>
                  <a:tcPr/>
                </a:tc>
                <a:tc>
                  <a:txBody>
                    <a:bodyPr/>
                    <a:lstStyle/>
                    <a:p>
                      <a:pPr algn="l" fontAlgn="ctr"/>
                      <a:r>
                        <a:rPr lang="fr-FR" sz="800" b="0" i="0" u="none" strike="noStrike">
                          <a:effectLst/>
                          <a:latin typeface="Trebuchet MS" panose="020B0603020202020204" pitchFamily="34" charset="0"/>
                        </a:rPr>
                        <a:t>Fournitures spécialisées</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effectLst/>
                          <a:latin typeface="Trebuchet MS" panose="020B0603020202020204" pitchFamily="34" charset="0"/>
                        </a:rPr>
                        <a:t>        200,0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effectLst/>
                          <a:latin typeface="Trebuchet MS" panose="020B0603020202020204" pitchFamily="34" charset="0"/>
                        </a:rPr>
                        <a:t>         210,0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effectLst/>
                          <a:latin typeface="Trebuchet MS" panose="020B0603020202020204" pitchFamily="34" charset="0"/>
                        </a:rPr>
                        <a:t>         220,5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effectLst/>
                          <a:latin typeface="Trebuchet MS" panose="020B0603020202020204" pitchFamily="34" charset="0"/>
                        </a:rPr>
                        <a:t>         231,5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effectLst/>
                          <a:latin typeface="Trebuchet MS" panose="020B0603020202020204" pitchFamily="34" charset="0"/>
                        </a:rPr>
                        <a:t>         243,1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80584"/>
                  </a:ext>
                </a:extLst>
              </a:tr>
              <a:tr h="148162">
                <a:tc vMerge="1">
                  <a:txBody>
                    <a:bodyPr/>
                    <a:lstStyle/>
                    <a:p>
                      <a:endParaRPr lang="fr-FR"/>
                    </a:p>
                  </a:txBody>
                  <a:tcPr/>
                </a:tc>
                <a:tc>
                  <a:txBody>
                    <a:bodyPr/>
                    <a:lstStyle/>
                    <a:p>
                      <a:pPr algn="l" fontAlgn="ctr"/>
                      <a:r>
                        <a:rPr lang="fr-FR" sz="800" b="0" i="0" u="none" strike="noStrike">
                          <a:effectLst/>
                          <a:latin typeface="Trebuchet MS" panose="020B0603020202020204" pitchFamily="34" charset="0"/>
                        </a:rPr>
                        <a:t>Fournitures de bureau</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effectLst/>
                          <a:latin typeface="Trebuchet MS" panose="020B0603020202020204" pitchFamily="34" charset="0"/>
                        </a:rPr>
                        <a:t>        100,0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effectLst/>
                          <a:latin typeface="Trebuchet MS" panose="020B0603020202020204" pitchFamily="34" charset="0"/>
                        </a:rPr>
                        <a:t>         105,0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effectLst/>
                          <a:latin typeface="Trebuchet MS" panose="020B0603020202020204" pitchFamily="34" charset="0"/>
                        </a:rPr>
                        <a:t>         110,3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effectLst/>
                          <a:latin typeface="Trebuchet MS" panose="020B0603020202020204" pitchFamily="34" charset="0"/>
                        </a:rPr>
                        <a:t>         115,8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effectLst/>
                          <a:latin typeface="Trebuchet MS" panose="020B0603020202020204" pitchFamily="34" charset="0"/>
                        </a:rPr>
                        <a:t>         121,6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6200620"/>
                  </a:ext>
                </a:extLst>
              </a:tr>
              <a:tr h="259983">
                <a:tc rowSpan="2">
                  <a:txBody>
                    <a:bodyPr/>
                    <a:lstStyle/>
                    <a:p>
                      <a:pPr algn="ctr" fontAlgn="ctr"/>
                      <a:r>
                        <a:rPr lang="fr-FR" sz="800" b="1" i="0" u="none" strike="noStrike">
                          <a:effectLst/>
                          <a:latin typeface="Trebuchet MS" panose="020B0603020202020204" pitchFamily="34" charset="0"/>
                        </a:rPr>
                        <a:t>Leasing</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ctr"/>
                      <a:r>
                        <a:rPr lang="fr-FR" sz="800" b="0" i="0" u="none" strike="noStrike">
                          <a:effectLst/>
                          <a:latin typeface="Trebuchet MS" panose="020B0603020202020204" pitchFamily="34" charset="0"/>
                        </a:rPr>
                        <a:t>Crédits baux Mobiliers et Agencements</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60,0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60,0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60,0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60,0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60,0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2460749013"/>
                  </a:ext>
                </a:extLst>
              </a:tr>
              <a:tr h="259983">
                <a:tc vMerge="1">
                  <a:txBody>
                    <a:bodyPr/>
                    <a:lstStyle/>
                    <a:p>
                      <a:endParaRPr lang="fr-FR"/>
                    </a:p>
                  </a:txBody>
                  <a:tcPr/>
                </a:tc>
                <a:tc>
                  <a:txBody>
                    <a:bodyPr/>
                    <a:lstStyle/>
                    <a:p>
                      <a:pPr algn="l" fontAlgn="ctr"/>
                      <a:r>
                        <a:rPr lang="fr-FR" sz="800" b="0" i="0" u="none" strike="noStrike">
                          <a:effectLst/>
                          <a:latin typeface="Trebuchet MS" panose="020B0603020202020204" pitchFamily="34" charset="0"/>
                        </a:rPr>
                        <a:t>Crédits baux informatique</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108,0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108,0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108,0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108,0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108,0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2492772102"/>
                  </a:ext>
                </a:extLst>
              </a:tr>
              <a:tr h="259983">
                <a:tc rowSpan="2">
                  <a:txBody>
                    <a:bodyPr/>
                    <a:lstStyle/>
                    <a:p>
                      <a:pPr algn="ctr" fontAlgn="ctr"/>
                      <a:r>
                        <a:rPr lang="fr-FR" sz="800" b="1" i="0" u="none" strike="noStrike">
                          <a:effectLst/>
                          <a:latin typeface="Trebuchet MS" panose="020B0603020202020204" pitchFamily="34" charset="0"/>
                        </a:rPr>
                        <a:t>Prestations</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800" b="0" i="0" u="none" strike="noStrike">
                          <a:effectLst/>
                          <a:latin typeface="Trebuchet MS" panose="020B0603020202020204" pitchFamily="34" charset="0"/>
                        </a:rPr>
                        <a:t>Entretien et maintenance</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effectLst/>
                          <a:latin typeface="Trebuchet MS" panose="020B0603020202020204" pitchFamily="34" charset="0"/>
                        </a:rPr>
                        <a:t>        200,0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effectLst/>
                          <a:latin typeface="Trebuchet MS" panose="020B0603020202020204" pitchFamily="34" charset="0"/>
                        </a:rPr>
                        <a:t>         210,0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effectLst/>
                          <a:latin typeface="Trebuchet MS" panose="020B0603020202020204" pitchFamily="34" charset="0"/>
                        </a:rPr>
                        <a:t>         220,5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effectLst/>
                          <a:latin typeface="Trebuchet MS" panose="020B0603020202020204" pitchFamily="34" charset="0"/>
                        </a:rPr>
                        <a:t>         231,5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effectLst/>
                          <a:latin typeface="Trebuchet MS" panose="020B0603020202020204" pitchFamily="34" charset="0"/>
                        </a:rPr>
                        <a:t>         243,1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1757846"/>
                  </a:ext>
                </a:extLst>
              </a:tr>
              <a:tr h="148162">
                <a:tc vMerge="1">
                  <a:txBody>
                    <a:bodyPr/>
                    <a:lstStyle/>
                    <a:p>
                      <a:endParaRPr lang="fr-FR"/>
                    </a:p>
                  </a:txBody>
                  <a:tcPr/>
                </a:tc>
                <a:tc>
                  <a:txBody>
                    <a:bodyPr/>
                    <a:lstStyle/>
                    <a:p>
                      <a:pPr algn="l" fontAlgn="ctr"/>
                      <a:r>
                        <a:rPr lang="fr-FR" sz="800" b="0" i="0" u="none" strike="noStrike">
                          <a:effectLst/>
                          <a:latin typeface="Trebuchet MS" panose="020B0603020202020204" pitchFamily="34" charset="0"/>
                        </a:rPr>
                        <a:t>Honoraires  CAC</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effectLst/>
                          <a:latin typeface="Trebuchet MS" panose="020B0603020202020204" pitchFamily="34" charset="0"/>
                        </a:rPr>
                        <a:t>          80,0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effectLst/>
                          <a:latin typeface="Trebuchet MS" panose="020B0603020202020204" pitchFamily="34" charset="0"/>
                        </a:rPr>
                        <a:t>           84,0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effectLst/>
                          <a:latin typeface="Trebuchet MS" panose="020B0603020202020204" pitchFamily="34" charset="0"/>
                        </a:rPr>
                        <a:t>           88,2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effectLst/>
                          <a:latin typeface="Trebuchet MS" panose="020B0603020202020204" pitchFamily="34" charset="0"/>
                        </a:rPr>
                        <a:t>           92,6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effectLst/>
                          <a:latin typeface="Trebuchet MS" panose="020B0603020202020204" pitchFamily="34" charset="0"/>
                        </a:rPr>
                        <a:t>           97,2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6200710"/>
                  </a:ext>
                </a:extLst>
              </a:tr>
              <a:tr h="148162">
                <a:tc rowSpan="7">
                  <a:txBody>
                    <a:bodyPr/>
                    <a:lstStyle/>
                    <a:p>
                      <a:pPr algn="ctr" fontAlgn="ctr"/>
                      <a:r>
                        <a:rPr lang="fr-FR" sz="800" b="1" i="0" u="none" strike="noStrike">
                          <a:effectLst/>
                          <a:latin typeface="Trebuchet MS" panose="020B0603020202020204" pitchFamily="34" charset="0"/>
                        </a:rPr>
                        <a:t>Charges personnel</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ctr"/>
                      <a:r>
                        <a:rPr lang="fr-FR" sz="800" b="0" i="0" u="none" strike="noStrike">
                          <a:effectLst/>
                          <a:latin typeface="Trebuchet MS" panose="020B0603020202020204" pitchFamily="34" charset="0"/>
                        </a:rPr>
                        <a:t>Masse Salariale</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3 398,3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3 548,3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3 473,3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3 981,0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3 981,0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852056436"/>
                  </a:ext>
                </a:extLst>
              </a:tr>
              <a:tr h="259983">
                <a:tc vMerge="1">
                  <a:txBody>
                    <a:bodyPr/>
                    <a:lstStyle/>
                    <a:p>
                      <a:endParaRPr lang="fr-FR"/>
                    </a:p>
                  </a:txBody>
                  <a:tcPr/>
                </a:tc>
                <a:tc>
                  <a:txBody>
                    <a:bodyPr/>
                    <a:lstStyle/>
                    <a:p>
                      <a:pPr algn="l" fontAlgn="ctr"/>
                      <a:r>
                        <a:rPr lang="fr-FR" sz="800" b="0" i="0" u="none" strike="noStrike">
                          <a:effectLst/>
                          <a:latin typeface="Trebuchet MS" panose="020B0603020202020204" pitchFamily="34" charset="0"/>
                        </a:rPr>
                        <a:t>Augmentation Salariale 5%</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177,4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173,7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199,1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199,1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555824242"/>
                  </a:ext>
                </a:extLst>
              </a:tr>
              <a:tr h="148162">
                <a:tc vMerge="1">
                  <a:txBody>
                    <a:bodyPr/>
                    <a:lstStyle/>
                    <a:p>
                      <a:endParaRPr lang="fr-FR"/>
                    </a:p>
                  </a:txBody>
                  <a:tcPr/>
                </a:tc>
                <a:tc>
                  <a:txBody>
                    <a:bodyPr/>
                    <a:lstStyle/>
                    <a:p>
                      <a:pPr algn="l" fontAlgn="ctr"/>
                      <a:r>
                        <a:rPr lang="fr-FR" sz="800" b="0" i="0" u="none" strike="noStrike">
                          <a:effectLst/>
                          <a:latin typeface="Trebuchet MS" panose="020B0603020202020204" pitchFamily="34" charset="0"/>
                        </a:rPr>
                        <a:t>Primes et gratifications</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133,1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130,2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149,3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149,3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273312495"/>
                  </a:ext>
                </a:extLst>
              </a:tr>
              <a:tr h="148162">
                <a:tc vMerge="1">
                  <a:txBody>
                    <a:bodyPr/>
                    <a:lstStyle/>
                    <a:p>
                      <a:endParaRPr lang="fr-FR"/>
                    </a:p>
                  </a:txBody>
                  <a:tcPr/>
                </a:tc>
                <a:tc>
                  <a:txBody>
                    <a:bodyPr/>
                    <a:lstStyle/>
                    <a:p>
                      <a:pPr algn="l" fontAlgn="ctr"/>
                      <a:r>
                        <a:rPr lang="fr-FR" sz="800" b="0" i="0" u="none" strike="noStrike">
                          <a:effectLst/>
                          <a:latin typeface="Trebuchet MS" panose="020B0603020202020204" pitchFamily="34" charset="0"/>
                        </a:rPr>
                        <a:t>Formation</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400,0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400,0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400,0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400,0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400,0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304436934"/>
                  </a:ext>
                </a:extLst>
              </a:tr>
              <a:tr h="259983">
                <a:tc vMerge="1">
                  <a:txBody>
                    <a:bodyPr/>
                    <a:lstStyle/>
                    <a:p>
                      <a:endParaRPr lang="fr-FR"/>
                    </a:p>
                  </a:txBody>
                  <a:tcPr/>
                </a:tc>
                <a:tc>
                  <a:txBody>
                    <a:bodyPr/>
                    <a:lstStyle/>
                    <a:p>
                      <a:pPr algn="l" fontAlgn="ctr"/>
                      <a:r>
                        <a:rPr lang="fr-FR" sz="800" b="0" i="0" u="none" strike="noStrike">
                          <a:effectLst/>
                          <a:latin typeface="Trebuchet MS" panose="020B0603020202020204" pitchFamily="34" charset="0"/>
                        </a:rPr>
                        <a:t>Location matériel de transport</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180,0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189,0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198,5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208,4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218,8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3520953854"/>
                  </a:ext>
                </a:extLst>
              </a:tr>
              <a:tr h="148162">
                <a:tc vMerge="1">
                  <a:txBody>
                    <a:bodyPr/>
                    <a:lstStyle/>
                    <a:p>
                      <a:endParaRPr lang="fr-FR"/>
                    </a:p>
                  </a:txBody>
                  <a:tcPr/>
                </a:tc>
                <a:tc>
                  <a:txBody>
                    <a:bodyPr/>
                    <a:lstStyle/>
                    <a:p>
                      <a:pPr algn="l" fontAlgn="ctr"/>
                      <a:r>
                        <a:rPr lang="fr-FR" sz="800" b="0" i="0" u="none" strike="noStrike">
                          <a:effectLst/>
                          <a:latin typeface="Trebuchet MS" panose="020B0603020202020204" pitchFamily="34" charset="0"/>
                        </a:rPr>
                        <a:t>Carburant</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48,0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50,4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52,9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55,6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58,3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4237015138"/>
                  </a:ext>
                </a:extLst>
              </a:tr>
              <a:tr h="259983">
                <a:tc vMerge="1">
                  <a:txBody>
                    <a:bodyPr/>
                    <a:lstStyle/>
                    <a:p>
                      <a:endParaRPr lang="fr-FR"/>
                    </a:p>
                  </a:txBody>
                  <a:tcPr/>
                </a:tc>
                <a:tc>
                  <a:txBody>
                    <a:bodyPr/>
                    <a:lstStyle/>
                    <a:p>
                      <a:pPr algn="l" fontAlgn="ctr"/>
                      <a:r>
                        <a:rPr lang="fr-FR" sz="800" b="0" i="0" u="none" strike="noStrike">
                          <a:effectLst/>
                          <a:latin typeface="Trebuchet MS" panose="020B0603020202020204" pitchFamily="34" charset="0"/>
                        </a:rPr>
                        <a:t>Frais de dplct, réception, mission</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250,0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262,5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275,6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289,4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303,9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3788952256"/>
                  </a:ext>
                </a:extLst>
              </a:tr>
              <a:tr h="259983">
                <a:tc rowSpan="2">
                  <a:txBody>
                    <a:bodyPr/>
                    <a:lstStyle/>
                    <a:p>
                      <a:pPr algn="ctr" fontAlgn="ctr"/>
                      <a:r>
                        <a:rPr lang="fr-FR" sz="800" b="1" i="0" u="none" strike="noStrike">
                          <a:effectLst/>
                          <a:latin typeface="Trebuchet MS" panose="020B0603020202020204" pitchFamily="34" charset="0"/>
                        </a:rPr>
                        <a:t>Amortissement</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800" b="0" i="0" u="none" strike="noStrike">
                          <a:effectLst/>
                          <a:latin typeface="Trebuchet MS" panose="020B0603020202020204" pitchFamily="34" charset="0"/>
                        </a:rPr>
                        <a:t>Charges à rtir / frais de constitution</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effectLst/>
                          <a:latin typeface="Trebuchet MS" panose="020B0603020202020204" pitchFamily="34" charset="0"/>
                        </a:rPr>
                        <a:t>          60,0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effectLst/>
                          <a:latin typeface="Trebuchet MS" panose="020B0603020202020204" pitchFamily="34" charset="0"/>
                        </a:rPr>
                        <a:t>           60,0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effectLst/>
                          <a:latin typeface="Trebuchet MS" panose="020B0603020202020204" pitchFamily="34" charset="0"/>
                        </a:rPr>
                        <a:t>           60,0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effectLst/>
                          <a:latin typeface="Trebuchet MS" panose="020B0603020202020204" pitchFamily="34" charset="0"/>
                        </a:rPr>
                        <a:t>           60,0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effectLst/>
                          <a:latin typeface="Trebuchet MS" panose="020B0603020202020204" pitchFamily="34" charset="0"/>
                        </a:rPr>
                        <a:t>           60,0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8237835"/>
                  </a:ext>
                </a:extLst>
              </a:tr>
              <a:tr h="259983">
                <a:tc vMerge="1">
                  <a:txBody>
                    <a:bodyPr/>
                    <a:lstStyle/>
                    <a:p>
                      <a:endParaRPr lang="fr-FR"/>
                    </a:p>
                  </a:txBody>
                  <a:tcPr/>
                </a:tc>
                <a:tc>
                  <a:txBody>
                    <a:bodyPr/>
                    <a:lstStyle/>
                    <a:p>
                      <a:pPr algn="l" fontAlgn="ctr"/>
                      <a:r>
                        <a:rPr lang="fr-FR" sz="800" b="0" i="0" u="none" strike="noStrike">
                          <a:effectLst/>
                          <a:latin typeface="Trebuchet MS" panose="020B0603020202020204" pitchFamily="34" charset="0"/>
                        </a:rPr>
                        <a:t>Charges à répartir / Conseil en innovation</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effectLst/>
                          <a:latin typeface="Trebuchet MS" panose="020B0603020202020204" pitchFamily="34" charset="0"/>
                        </a:rPr>
                        <a:t>        100,0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effectLst/>
                          <a:latin typeface="Trebuchet MS" panose="020B0603020202020204" pitchFamily="34" charset="0"/>
                        </a:rPr>
                        <a:t>         100,0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effectLst/>
                          <a:latin typeface="Trebuchet MS" panose="020B0603020202020204" pitchFamily="34" charset="0"/>
                        </a:rPr>
                        <a:t>         100,0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effectLst/>
                          <a:latin typeface="Trebuchet MS" panose="020B0603020202020204" pitchFamily="34" charset="0"/>
                        </a:rPr>
                        <a:t>         100,0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effectLst/>
                          <a:latin typeface="Trebuchet MS" panose="020B0603020202020204" pitchFamily="34" charset="0"/>
                        </a:rPr>
                        <a:t>         100,0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5885132"/>
                  </a:ext>
                </a:extLst>
              </a:tr>
              <a:tr h="148162">
                <a:tc rowSpan="7">
                  <a:txBody>
                    <a:bodyPr/>
                    <a:lstStyle/>
                    <a:p>
                      <a:pPr algn="ctr" fontAlgn="ctr"/>
                      <a:r>
                        <a:rPr lang="fr-FR" sz="800" b="1" i="0" u="none" strike="noStrike">
                          <a:effectLst/>
                          <a:latin typeface="Trebuchet MS" panose="020B0603020202020204" pitchFamily="34" charset="0"/>
                        </a:rPr>
                        <a:t>Autres charges</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ctr"/>
                      <a:r>
                        <a:rPr lang="fr-FR" sz="800" b="0" i="0" u="none" strike="noStrike">
                          <a:effectLst/>
                          <a:latin typeface="Trebuchet MS" panose="020B0603020202020204" pitchFamily="34" charset="0"/>
                        </a:rPr>
                        <a:t>Communication</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1 000,0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1 000,0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1 000,0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1 000,0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1 000,0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4032429963"/>
                  </a:ext>
                </a:extLst>
              </a:tr>
              <a:tr h="148162">
                <a:tc vMerge="1">
                  <a:txBody>
                    <a:bodyPr/>
                    <a:lstStyle/>
                    <a:p>
                      <a:endParaRPr lang="fr-FR"/>
                    </a:p>
                  </a:txBody>
                  <a:tcPr/>
                </a:tc>
                <a:tc>
                  <a:txBody>
                    <a:bodyPr/>
                    <a:lstStyle/>
                    <a:p>
                      <a:pPr algn="l" fontAlgn="ctr"/>
                      <a:r>
                        <a:rPr lang="fr-FR" sz="800" b="0" i="0" u="none" strike="noStrike">
                          <a:effectLst/>
                          <a:latin typeface="Trebuchet MS" panose="020B0603020202020204" pitchFamily="34" charset="0"/>
                        </a:rPr>
                        <a:t>Assurances</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200,0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210,0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220,5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231,5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243,1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3905536629"/>
                  </a:ext>
                </a:extLst>
              </a:tr>
              <a:tr h="148162">
                <a:tc vMerge="1">
                  <a:txBody>
                    <a:bodyPr/>
                    <a:lstStyle/>
                    <a:p>
                      <a:endParaRPr lang="fr-FR"/>
                    </a:p>
                  </a:txBody>
                  <a:tcPr/>
                </a:tc>
                <a:tc>
                  <a:txBody>
                    <a:bodyPr/>
                    <a:lstStyle/>
                    <a:p>
                      <a:pPr algn="l" fontAlgn="ctr"/>
                      <a:r>
                        <a:rPr lang="fr-FR" sz="800" b="0" i="0" u="none" strike="noStrike">
                          <a:effectLst/>
                          <a:latin typeface="Trebuchet MS" panose="020B0603020202020204" pitchFamily="34" charset="0"/>
                        </a:rPr>
                        <a:t>Documentation</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3,0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3,2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3,3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3,5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3,6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217172128"/>
                  </a:ext>
                </a:extLst>
              </a:tr>
              <a:tr h="148162">
                <a:tc vMerge="1">
                  <a:txBody>
                    <a:bodyPr/>
                    <a:lstStyle/>
                    <a:p>
                      <a:endParaRPr lang="fr-FR"/>
                    </a:p>
                  </a:txBody>
                  <a:tcPr/>
                </a:tc>
                <a:tc>
                  <a:txBody>
                    <a:bodyPr/>
                    <a:lstStyle/>
                    <a:p>
                      <a:pPr algn="l" fontAlgn="ctr"/>
                      <a:r>
                        <a:rPr lang="fr-FR" sz="800" b="0" i="0" u="none" strike="noStrike">
                          <a:effectLst/>
                          <a:latin typeface="Trebuchet MS" panose="020B0603020202020204" pitchFamily="34" charset="0"/>
                        </a:rPr>
                        <a:t>Impot et cotisation</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50,0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50,0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50,0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50,0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50,0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2073925240"/>
                  </a:ext>
                </a:extLst>
              </a:tr>
              <a:tr h="148162">
                <a:tc vMerge="1">
                  <a:txBody>
                    <a:bodyPr/>
                    <a:lstStyle/>
                    <a:p>
                      <a:endParaRPr lang="fr-FR"/>
                    </a:p>
                  </a:txBody>
                  <a:tcPr/>
                </a:tc>
                <a:tc>
                  <a:txBody>
                    <a:bodyPr/>
                    <a:lstStyle/>
                    <a:p>
                      <a:pPr algn="l" fontAlgn="ctr"/>
                      <a:r>
                        <a:rPr lang="fr-FR" sz="800" b="0" i="0" u="none" strike="noStrike">
                          <a:effectLst/>
                          <a:latin typeface="Trebuchet MS" panose="020B0603020202020204" pitchFamily="34" charset="0"/>
                        </a:rPr>
                        <a:t>Divers</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50,0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52,5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55,1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57,9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60,8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860645599"/>
                  </a:ext>
                </a:extLst>
              </a:tr>
              <a:tr h="259983">
                <a:tc vMerge="1">
                  <a:txBody>
                    <a:bodyPr/>
                    <a:lstStyle/>
                    <a:p>
                      <a:endParaRPr lang="fr-FR"/>
                    </a:p>
                  </a:txBody>
                  <a:tcPr/>
                </a:tc>
                <a:tc>
                  <a:txBody>
                    <a:bodyPr/>
                    <a:lstStyle/>
                    <a:p>
                      <a:pPr algn="l" fontAlgn="ctr"/>
                      <a:r>
                        <a:rPr lang="fr-FR" sz="800" b="0" i="0" u="none" strike="noStrike">
                          <a:effectLst/>
                          <a:latin typeface="Trebuchet MS" panose="020B0603020202020204" pitchFamily="34" charset="0"/>
                        </a:rPr>
                        <a:t>Services bancaires (dt comm° / CB)</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100,0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105,0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110,3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115,8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121,6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946757663"/>
                  </a:ext>
                </a:extLst>
              </a:tr>
              <a:tr h="148162">
                <a:tc vMerge="1">
                  <a:txBody>
                    <a:bodyPr/>
                    <a:lstStyle/>
                    <a:p>
                      <a:endParaRPr lang="fr-FR"/>
                    </a:p>
                  </a:txBody>
                  <a:tcPr/>
                </a:tc>
                <a:tc>
                  <a:txBody>
                    <a:bodyPr/>
                    <a:lstStyle/>
                    <a:p>
                      <a:pPr algn="l" fontAlgn="ctr"/>
                      <a:r>
                        <a:rPr lang="fr-FR" sz="800" b="0" i="0" u="none" strike="noStrike">
                          <a:effectLst/>
                          <a:latin typeface="Trebuchet MS" panose="020B0603020202020204" pitchFamily="34" charset="0"/>
                        </a:rPr>
                        <a:t>Poste et téléphone</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10,0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10,5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11,0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11,6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800" b="0" i="0" u="none" strike="noStrike">
                          <a:effectLst/>
                          <a:latin typeface="Trebuchet MS" panose="020B0603020202020204" pitchFamily="34" charset="0"/>
                        </a:rPr>
                        <a:t>           12,2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2680173084"/>
                  </a:ext>
                </a:extLst>
              </a:tr>
              <a:tr h="148162">
                <a:tc gridSpan="2">
                  <a:txBody>
                    <a:bodyPr/>
                    <a:lstStyle/>
                    <a:p>
                      <a:pPr algn="ctr" fontAlgn="ctr"/>
                      <a:r>
                        <a:rPr lang="fr-FR" sz="800" b="1" i="0" u="none" strike="noStrike">
                          <a:solidFill>
                            <a:srgbClr val="FFFFFF"/>
                          </a:solidFill>
                          <a:effectLst/>
                          <a:latin typeface="Trebuchet MS" panose="020B0603020202020204" pitchFamily="34" charset="0"/>
                        </a:rPr>
                        <a:t>TOTAL</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endParaRPr lang="fr-FR"/>
                    </a:p>
                  </a:txBody>
                  <a:tcPr/>
                </a:tc>
                <a:tc>
                  <a:txBody>
                    <a:bodyPr/>
                    <a:lstStyle/>
                    <a:p>
                      <a:pPr algn="ctr" fontAlgn="ctr"/>
                      <a:r>
                        <a:rPr lang="fr-FR" sz="800" b="1" i="0" u="none" strike="noStrike">
                          <a:solidFill>
                            <a:srgbClr val="FFFFFF"/>
                          </a:solidFill>
                          <a:effectLst/>
                          <a:latin typeface="Trebuchet MS" panose="020B0603020202020204" pitchFamily="34" charset="0"/>
                        </a:rPr>
                        <a:t>     6 637,3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fr-FR" sz="800" b="1" i="0" u="none" strike="noStrike">
                          <a:solidFill>
                            <a:srgbClr val="FFFFFF"/>
                          </a:solidFill>
                          <a:effectLst/>
                          <a:latin typeface="Trebuchet MS" panose="020B0603020202020204" pitchFamily="34" charset="0"/>
                        </a:rPr>
                        <a:t>     7 170,8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fr-FR" sz="800" b="1" i="0" u="none" strike="noStrike">
                          <a:solidFill>
                            <a:srgbClr val="FFFFFF"/>
                          </a:solidFill>
                          <a:effectLst/>
                          <a:latin typeface="Trebuchet MS" panose="020B0603020202020204" pitchFamily="34" charset="0"/>
                        </a:rPr>
                        <a:t>     7 165,9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fr-FR" sz="800" b="1" i="0" u="none" strike="noStrike">
                          <a:solidFill>
                            <a:srgbClr val="FFFFFF"/>
                          </a:solidFill>
                          <a:effectLst/>
                          <a:latin typeface="Trebuchet MS" panose="020B0603020202020204" pitchFamily="34" charset="0"/>
                        </a:rPr>
                        <a:t>     7 798,6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fr-FR" sz="800" b="1" i="0" u="none" strike="noStrike" dirty="0">
                          <a:solidFill>
                            <a:srgbClr val="FFFFFF"/>
                          </a:solidFill>
                          <a:effectLst/>
                          <a:latin typeface="Trebuchet MS" panose="020B0603020202020204" pitchFamily="34" charset="0"/>
                        </a:rPr>
                        <a:t>     7 883,2   </a:t>
                      </a:r>
                    </a:p>
                  </a:txBody>
                  <a:tcPr marL="4157" marR="4157" marT="4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extLst>
                  <a:ext uri="{0D108BD9-81ED-4DB2-BD59-A6C34878D82A}">
                    <a16:rowId xmlns:a16="http://schemas.microsoft.com/office/drawing/2014/main" val="2053501294"/>
                  </a:ext>
                </a:extLst>
              </a:tr>
            </a:tbl>
          </a:graphicData>
        </a:graphic>
      </p:graphicFrame>
      <p:graphicFrame>
        <p:nvGraphicFramePr>
          <p:cNvPr id="4" name="Graphique 3">
            <a:extLst>
              <a:ext uri="{FF2B5EF4-FFF2-40B4-BE49-F238E27FC236}">
                <a16:creationId xmlns:a16="http://schemas.microsoft.com/office/drawing/2014/main" id="{8DB3B1D0-B161-435D-BA88-48C7E3C85C6B}"/>
              </a:ext>
            </a:extLst>
          </p:cNvPr>
          <p:cNvGraphicFramePr>
            <a:graphicFrameLocks/>
          </p:cNvGraphicFramePr>
          <p:nvPr>
            <p:extLst>
              <p:ext uri="{D42A27DB-BD31-4B8C-83A1-F6EECF244321}">
                <p14:modId xmlns:p14="http://schemas.microsoft.com/office/powerpoint/2010/main" val="428400221"/>
              </p:ext>
            </p:extLst>
          </p:nvPr>
        </p:nvGraphicFramePr>
        <p:xfrm>
          <a:off x="7443789" y="2021083"/>
          <a:ext cx="4400550" cy="3150991"/>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7909066A-C2D7-4679-9F2E-EF89C4196AA4}"/>
              </a:ext>
            </a:extLst>
          </p:cNvPr>
          <p:cNvSpPr/>
          <p:nvPr/>
        </p:nvSpPr>
        <p:spPr>
          <a:xfrm>
            <a:off x="7472363" y="5450681"/>
            <a:ext cx="4436268" cy="127159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Les charges du personnel représentent à elle seule 64%</a:t>
            </a:r>
          </a:p>
        </p:txBody>
      </p:sp>
    </p:spTree>
    <p:extLst>
      <p:ext uri="{BB962C8B-B14F-4D97-AF65-F5344CB8AC3E}">
        <p14:creationId xmlns:p14="http://schemas.microsoft.com/office/powerpoint/2010/main" val="2765009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6C2DE-494C-42BE-AB67-9ED2046A772C}"/>
              </a:ext>
            </a:extLst>
          </p:cNvPr>
          <p:cNvSpPr>
            <a:spLocks noGrp="1"/>
          </p:cNvSpPr>
          <p:nvPr>
            <p:ph type="title"/>
          </p:nvPr>
        </p:nvSpPr>
        <p:spPr/>
        <p:txBody>
          <a:bodyPr>
            <a:normAutofit/>
          </a:bodyPr>
          <a:lstStyle/>
          <a:p>
            <a:r>
              <a:rPr lang="en-US" sz="3600" dirty="0" err="1">
                <a:solidFill>
                  <a:srgbClr val="76DCE4"/>
                </a:solidFill>
              </a:rPr>
              <a:t>Besoin</a:t>
            </a:r>
            <a:r>
              <a:rPr lang="en-US" sz="3600" dirty="0">
                <a:solidFill>
                  <a:srgbClr val="76DCE4"/>
                </a:solidFill>
              </a:rPr>
              <a:t> </a:t>
            </a:r>
            <a:r>
              <a:rPr lang="en-US" sz="3600" dirty="0" err="1">
                <a:solidFill>
                  <a:srgbClr val="76DCE4"/>
                </a:solidFill>
              </a:rPr>
              <a:t>en</a:t>
            </a:r>
            <a:r>
              <a:rPr lang="en-US" sz="3600" dirty="0">
                <a:solidFill>
                  <a:srgbClr val="76DCE4"/>
                </a:solidFill>
              </a:rPr>
              <a:t> </a:t>
            </a:r>
            <a:r>
              <a:rPr lang="en-US" sz="3600" dirty="0" err="1">
                <a:solidFill>
                  <a:srgbClr val="76DCE4"/>
                </a:solidFill>
              </a:rPr>
              <a:t>financement</a:t>
            </a:r>
            <a:endParaRPr lang="en-US" sz="2000" dirty="0">
              <a:solidFill>
                <a:srgbClr val="76DCE4"/>
              </a:solidFill>
            </a:endParaRPr>
          </a:p>
        </p:txBody>
      </p:sp>
      <p:sp>
        <p:nvSpPr>
          <p:cNvPr id="6" name="Content Placeholder 2">
            <a:extLst>
              <a:ext uri="{FF2B5EF4-FFF2-40B4-BE49-F238E27FC236}">
                <a16:creationId xmlns:a16="http://schemas.microsoft.com/office/drawing/2014/main" id="{3EED566D-ED09-4FC0-AECD-8D8C32621C99}"/>
              </a:ext>
            </a:extLst>
          </p:cNvPr>
          <p:cNvSpPr>
            <a:spLocks noGrp="1"/>
          </p:cNvSpPr>
          <p:nvPr>
            <p:ph idx="1"/>
          </p:nvPr>
        </p:nvSpPr>
        <p:spPr>
          <a:xfrm>
            <a:off x="1177566" y="2408109"/>
            <a:ext cx="5757107" cy="3629203"/>
          </a:xfrm>
        </p:spPr>
        <p:txBody>
          <a:bodyPr>
            <a:normAutofit fontScale="92500" lnSpcReduction="10000"/>
          </a:bodyPr>
          <a:lstStyle/>
          <a:p>
            <a:pPr marL="0" indent="0" algn="just">
              <a:spcAft>
                <a:spcPts val="600"/>
              </a:spcAft>
              <a:buNone/>
            </a:pPr>
            <a:r>
              <a:rPr lang="fr-FR" sz="1800" dirty="0">
                <a:latin typeface="Trebuchet MS" panose="020B0603020202020204" pitchFamily="34" charset="0"/>
              </a:rPr>
              <a:t>Pour financer le démarrage de son activité ainsi que ses frais de gestion, La SDR aura recours aux moyens suivants:</a:t>
            </a:r>
          </a:p>
          <a:p>
            <a:pPr algn="just">
              <a:spcAft>
                <a:spcPts val="600"/>
              </a:spcAft>
              <a:buFont typeface="Wingdings" panose="05000000000000000000" pitchFamily="2" charset="2"/>
              <a:buChar char="§"/>
            </a:pPr>
            <a:r>
              <a:rPr lang="fr-FR" sz="1800" dirty="0">
                <a:latin typeface="Trebuchet MS" panose="020B0603020202020204" pitchFamily="34" charset="0"/>
              </a:rPr>
              <a:t>Un capital social de 5 MDHS qui sera libéré à hauteur de 25% au démarrage au prorata des actionnaires et ce dans le but de financer les frais de démarrage.</a:t>
            </a:r>
          </a:p>
          <a:p>
            <a:pPr algn="just">
              <a:spcAft>
                <a:spcPts val="600"/>
              </a:spcAft>
              <a:buFont typeface="Wingdings" panose="05000000000000000000" pitchFamily="2" charset="2"/>
              <a:buChar char="§"/>
            </a:pPr>
            <a:r>
              <a:rPr lang="fr-FR" sz="1800" dirty="0">
                <a:latin typeface="Trebuchet MS" panose="020B0603020202020204" pitchFamily="34" charset="0"/>
              </a:rPr>
              <a:t>La SDR bénéficiera d’une subvention annuelle de 3 MDH de la Région qui aura pour objectif de financer son besoin en fonds de roulements en attendant le développement de son chiffre d’affaires</a:t>
            </a:r>
          </a:p>
          <a:p>
            <a:pPr algn="just">
              <a:spcAft>
                <a:spcPts val="600"/>
              </a:spcAft>
              <a:buFont typeface="Wingdings" panose="05000000000000000000" pitchFamily="2" charset="2"/>
              <a:buChar char="§"/>
            </a:pPr>
            <a:r>
              <a:rPr lang="fr-FR" sz="1800" dirty="0">
                <a:latin typeface="Trebuchet MS" panose="020B0603020202020204" pitchFamily="34" charset="0"/>
              </a:rPr>
              <a:t>L’aménagement du siège sera financé par le leasing dans le but de ne pas alourdir les charges de démarrage.</a:t>
            </a:r>
            <a:endParaRPr lang="en-US" sz="1800" dirty="0"/>
          </a:p>
        </p:txBody>
      </p:sp>
      <p:graphicFrame>
        <p:nvGraphicFramePr>
          <p:cNvPr id="5" name="Graphique 4">
            <a:extLst>
              <a:ext uri="{FF2B5EF4-FFF2-40B4-BE49-F238E27FC236}">
                <a16:creationId xmlns:a16="http://schemas.microsoft.com/office/drawing/2014/main" id="{EE9B3D95-E3F4-4E66-A801-0A8C3D0C4A90}"/>
              </a:ext>
            </a:extLst>
          </p:cNvPr>
          <p:cNvGraphicFramePr>
            <a:graphicFrameLocks/>
          </p:cNvGraphicFramePr>
          <p:nvPr>
            <p:extLst>
              <p:ext uri="{D42A27DB-BD31-4B8C-83A1-F6EECF244321}">
                <p14:modId xmlns:p14="http://schemas.microsoft.com/office/powerpoint/2010/main" val="3149043573"/>
              </p:ext>
            </p:extLst>
          </p:nvPr>
        </p:nvGraphicFramePr>
        <p:xfrm>
          <a:off x="7302894" y="2807095"/>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3" name="ZoneTexte 2">
            <a:extLst>
              <a:ext uri="{FF2B5EF4-FFF2-40B4-BE49-F238E27FC236}">
                <a16:creationId xmlns:a16="http://schemas.microsoft.com/office/drawing/2014/main" id="{95720AEC-3F5D-45E2-93B5-CD403C8D4A76}"/>
              </a:ext>
            </a:extLst>
          </p:cNvPr>
          <p:cNvSpPr txBox="1"/>
          <p:nvPr/>
        </p:nvSpPr>
        <p:spPr>
          <a:xfrm>
            <a:off x="7281123" y="2362673"/>
            <a:ext cx="4600397" cy="369332"/>
          </a:xfrm>
          <a:prstGeom prst="rect">
            <a:avLst/>
          </a:prstGeom>
          <a:noFill/>
        </p:spPr>
        <p:txBody>
          <a:bodyPr wrap="square" rtlCol="0">
            <a:spAutoFit/>
          </a:bodyPr>
          <a:lstStyle/>
          <a:p>
            <a:r>
              <a:rPr lang="fr-FR" dirty="0"/>
              <a:t>Répartition du capital Social</a:t>
            </a:r>
          </a:p>
        </p:txBody>
      </p:sp>
    </p:spTree>
    <p:extLst>
      <p:ext uri="{BB962C8B-B14F-4D97-AF65-F5344CB8AC3E}">
        <p14:creationId xmlns:p14="http://schemas.microsoft.com/office/powerpoint/2010/main" val="3133944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89AF1E-68C3-4C27-B615-09FFD951211C}"/>
              </a:ext>
            </a:extLst>
          </p:cNvPr>
          <p:cNvSpPr/>
          <p:nvPr/>
        </p:nvSpPr>
        <p:spPr>
          <a:xfrm>
            <a:off x="1106040" y="5279919"/>
            <a:ext cx="10658651" cy="37147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le 1">
            <a:extLst>
              <a:ext uri="{FF2B5EF4-FFF2-40B4-BE49-F238E27FC236}">
                <a16:creationId xmlns:a16="http://schemas.microsoft.com/office/drawing/2014/main" id="{74E6C2DE-494C-42BE-AB67-9ED2046A772C}"/>
              </a:ext>
            </a:extLst>
          </p:cNvPr>
          <p:cNvSpPr>
            <a:spLocks noGrp="1"/>
          </p:cNvSpPr>
          <p:nvPr>
            <p:ph type="title"/>
          </p:nvPr>
        </p:nvSpPr>
        <p:spPr/>
        <p:txBody>
          <a:bodyPr/>
          <a:lstStyle/>
          <a:p>
            <a:r>
              <a:rPr lang="fr-FR" sz="3600" dirty="0">
                <a:solidFill>
                  <a:srgbClr val="76DCE4"/>
                </a:solidFill>
              </a:rPr>
              <a:t>Sommaire</a:t>
            </a:r>
            <a:r>
              <a:rPr lang="en-US" sz="3600" dirty="0">
                <a:solidFill>
                  <a:srgbClr val="76DCE4"/>
                </a:solidFill>
              </a:rPr>
              <a:t>:</a:t>
            </a:r>
          </a:p>
        </p:txBody>
      </p:sp>
      <p:sp>
        <p:nvSpPr>
          <p:cNvPr id="3" name="Content Placeholder 2">
            <a:extLst>
              <a:ext uri="{FF2B5EF4-FFF2-40B4-BE49-F238E27FC236}">
                <a16:creationId xmlns:a16="http://schemas.microsoft.com/office/drawing/2014/main" id="{12C6D1D3-B98C-4DF5-9115-BD13F51A20C0}"/>
              </a:ext>
            </a:extLst>
          </p:cNvPr>
          <p:cNvSpPr>
            <a:spLocks noGrp="1"/>
          </p:cNvSpPr>
          <p:nvPr>
            <p:ph idx="1"/>
          </p:nvPr>
        </p:nvSpPr>
        <p:spPr/>
        <p:txBody>
          <a:bodyPr>
            <a:normAutofit/>
          </a:bodyPr>
          <a:lstStyle/>
          <a:p>
            <a:pPr marL="571500" indent="-571500">
              <a:buFont typeface="+mj-lt"/>
              <a:buAutoNum type="romanUcPeriod"/>
            </a:pPr>
            <a:r>
              <a:rPr lang="en-US" sz="2000" b="1" dirty="0"/>
              <a:t>Introduction</a:t>
            </a:r>
          </a:p>
          <a:p>
            <a:pPr marL="571500" indent="-571500">
              <a:buFont typeface="+mj-lt"/>
              <a:buAutoNum type="romanUcPeriod"/>
            </a:pPr>
            <a:r>
              <a:rPr lang="en-US" sz="2000" b="1" dirty="0"/>
              <a:t>Rappel des conclusions du dernier livable</a:t>
            </a:r>
          </a:p>
          <a:p>
            <a:pPr marL="571500" indent="-571500">
              <a:buFont typeface="+mj-lt"/>
              <a:buAutoNum type="romanUcPeriod"/>
            </a:pPr>
            <a:r>
              <a:rPr lang="en-US" sz="2000" b="1" dirty="0"/>
              <a:t>Benchmark de deux </a:t>
            </a:r>
            <a:r>
              <a:rPr lang="en-US" sz="2000" b="1" dirty="0" err="1"/>
              <a:t>modèles</a:t>
            </a:r>
            <a:r>
              <a:rPr lang="en-US" sz="2000" b="1" dirty="0"/>
              <a:t> de SDL</a:t>
            </a:r>
          </a:p>
          <a:p>
            <a:pPr marL="571500" indent="-571500">
              <a:buFont typeface="+mj-lt"/>
              <a:buAutoNum type="romanUcPeriod"/>
            </a:pPr>
            <a:r>
              <a:rPr lang="en-US" sz="2000" b="1" dirty="0" err="1"/>
              <a:t>Déclinaison</a:t>
            </a:r>
            <a:r>
              <a:rPr lang="en-US" sz="2000" b="1" dirty="0"/>
              <a:t> du business plan de la SDR</a:t>
            </a:r>
          </a:p>
          <a:p>
            <a:pPr marL="1028689" lvl="1" indent="-571500">
              <a:buFont typeface="+mj-lt"/>
              <a:buAutoNum type="arabicPeriod"/>
            </a:pPr>
            <a:r>
              <a:rPr lang="en-US" sz="1600" dirty="0"/>
              <a:t>Rappel du </a:t>
            </a:r>
            <a:r>
              <a:rPr lang="en-US" sz="1600" dirty="0" err="1"/>
              <a:t>Chiffre</a:t>
            </a:r>
            <a:r>
              <a:rPr lang="en-US" sz="1600" dirty="0"/>
              <a:t> </a:t>
            </a:r>
            <a:r>
              <a:rPr lang="en-US" sz="1600" dirty="0" err="1"/>
              <a:t>d’affaires</a:t>
            </a:r>
            <a:endParaRPr lang="en-US" sz="1600" dirty="0"/>
          </a:p>
          <a:p>
            <a:pPr marL="1028689" lvl="1" indent="-571500">
              <a:buFont typeface="+mj-lt"/>
              <a:buAutoNum type="arabicPeriod"/>
            </a:pPr>
            <a:r>
              <a:rPr lang="en-US" sz="1600" dirty="0"/>
              <a:t>Frais de constitution de la SDR</a:t>
            </a:r>
          </a:p>
          <a:p>
            <a:pPr marL="1028689" lvl="1" indent="-571500">
              <a:buFont typeface="+mj-lt"/>
              <a:buAutoNum type="arabicPeriod"/>
            </a:pPr>
            <a:r>
              <a:rPr lang="en-US" sz="1600" dirty="0"/>
              <a:t>Frais de </a:t>
            </a:r>
            <a:r>
              <a:rPr lang="en-US" sz="1600" dirty="0" err="1"/>
              <a:t>fonctionnements</a:t>
            </a:r>
            <a:endParaRPr lang="en-US" sz="1600" dirty="0"/>
          </a:p>
          <a:p>
            <a:pPr marL="1028689" lvl="1" indent="-571500">
              <a:buFont typeface="+mj-lt"/>
              <a:buAutoNum type="arabicPeriod"/>
            </a:pPr>
            <a:r>
              <a:rPr lang="en-US" sz="1600" dirty="0"/>
              <a:t>Choix de </a:t>
            </a:r>
            <a:r>
              <a:rPr lang="en-US" sz="1600" dirty="0" err="1"/>
              <a:t>Financements</a:t>
            </a:r>
            <a:r>
              <a:rPr lang="en-US" sz="1600" dirty="0"/>
              <a:t> </a:t>
            </a:r>
          </a:p>
          <a:p>
            <a:pPr marL="1485877" lvl="2" indent="-571500">
              <a:buFont typeface="+mj-lt"/>
              <a:buAutoNum type="arabicPeriod"/>
            </a:pPr>
            <a:endParaRPr lang="en-US" sz="1200" b="1" dirty="0"/>
          </a:p>
          <a:p>
            <a:pPr marL="571500" indent="-571500">
              <a:buFont typeface="+mj-lt"/>
              <a:buAutoNum type="romanUcPeriod"/>
            </a:pPr>
            <a:r>
              <a:rPr lang="en-US" sz="2000" b="1" dirty="0" err="1"/>
              <a:t>Synthèse</a:t>
            </a:r>
            <a:r>
              <a:rPr lang="en-US" sz="2000" b="1" dirty="0"/>
              <a:t> du business plan</a:t>
            </a:r>
          </a:p>
          <a:p>
            <a:pPr marL="1028689" lvl="1" indent="-571500">
              <a:buFont typeface="+mj-lt"/>
              <a:buAutoNum type="arabicParenR"/>
            </a:pPr>
            <a:r>
              <a:rPr lang="en-US" sz="1600" b="1" dirty="0">
                <a:solidFill>
                  <a:schemeClr val="accent1">
                    <a:lumMod val="60000"/>
                    <a:lumOff val="40000"/>
                  </a:schemeClr>
                </a:solidFill>
              </a:rPr>
              <a:t>PNL</a:t>
            </a:r>
          </a:p>
          <a:p>
            <a:pPr marL="1028689" lvl="1" indent="-571500">
              <a:buFont typeface="+mj-lt"/>
              <a:buAutoNum type="arabicParenR"/>
            </a:pPr>
            <a:r>
              <a:rPr lang="en-US" sz="1400" dirty="0" err="1"/>
              <a:t>Profitabilité</a:t>
            </a:r>
            <a:endParaRPr lang="en-US" sz="1400" dirty="0"/>
          </a:p>
          <a:p>
            <a:pPr marL="571500" indent="-571500">
              <a:buFont typeface="+mj-lt"/>
              <a:buAutoNum type="romanUcPeriod"/>
            </a:pPr>
            <a:r>
              <a:rPr lang="en-US" sz="2000" b="1" dirty="0"/>
              <a:t>Conclusions</a:t>
            </a:r>
          </a:p>
          <a:p>
            <a:pPr marL="571500" indent="-571500">
              <a:buFont typeface="+mj-lt"/>
              <a:buAutoNum type="romanUcPeriod"/>
            </a:pPr>
            <a:endParaRPr lang="en-US" sz="2400" b="1" dirty="0"/>
          </a:p>
        </p:txBody>
      </p:sp>
    </p:spTree>
    <p:extLst>
      <p:ext uri="{BB962C8B-B14F-4D97-AF65-F5344CB8AC3E}">
        <p14:creationId xmlns:p14="http://schemas.microsoft.com/office/powerpoint/2010/main" val="3949866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89AF1E-68C3-4C27-B615-09FFD951211C}"/>
              </a:ext>
            </a:extLst>
          </p:cNvPr>
          <p:cNvSpPr/>
          <p:nvPr/>
        </p:nvSpPr>
        <p:spPr>
          <a:xfrm>
            <a:off x="1116353" y="1963436"/>
            <a:ext cx="10658651" cy="49927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le 1">
            <a:extLst>
              <a:ext uri="{FF2B5EF4-FFF2-40B4-BE49-F238E27FC236}">
                <a16:creationId xmlns:a16="http://schemas.microsoft.com/office/drawing/2014/main" id="{74E6C2DE-494C-42BE-AB67-9ED2046A772C}"/>
              </a:ext>
            </a:extLst>
          </p:cNvPr>
          <p:cNvSpPr>
            <a:spLocks noGrp="1"/>
          </p:cNvSpPr>
          <p:nvPr>
            <p:ph type="title"/>
          </p:nvPr>
        </p:nvSpPr>
        <p:spPr/>
        <p:txBody>
          <a:bodyPr/>
          <a:lstStyle/>
          <a:p>
            <a:r>
              <a:rPr lang="fr-FR" sz="3600" dirty="0">
                <a:solidFill>
                  <a:srgbClr val="76DCE4"/>
                </a:solidFill>
              </a:rPr>
              <a:t>Sommaire</a:t>
            </a:r>
            <a:r>
              <a:rPr lang="en-US" sz="3600" dirty="0">
                <a:solidFill>
                  <a:srgbClr val="76DCE4"/>
                </a:solidFill>
              </a:rPr>
              <a:t>:</a:t>
            </a:r>
          </a:p>
        </p:txBody>
      </p:sp>
      <p:sp>
        <p:nvSpPr>
          <p:cNvPr id="3" name="Content Placeholder 2">
            <a:extLst>
              <a:ext uri="{FF2B5EF4-FFF2-40B4-BE49-F238E27FC236}">
                <a16:creationId xmlns:a16="http://schemas.microsoft.com/office/drawing/2014/main" id="{12C6D1D3-B98C-4DF5-9115-BD13F51A20C0}"/>
              </a:ext>
            </a:extLst>
          </p:cNvPr>
          <p:cNvSpPr>
            <a:spLocks noGrp="1"/>
          </p:cNvSpPr>
          <p:nvPr>
            <p:ph idx="1"/>
          </p:nvPr>
        </p:nvSpPr>
        <p:spPr/>
        <p:txBody>
          <a:bodyPr>
            <a:normAutofit/>
          </a:bodyPr>
          <a:lstStyle/>
          <a:p>
            <a:pPr marL="571500" indent="-571500">
              <a:buFont typeface="+mj-lt"/>
              <a:buAutoNum type="romanUcPeriod"/>
            </a:pPr>
            <a:r>
              <a:rPr lang="en-US" sz="2000" b="1" dirty="0">
                <a:solidFill>
                  <a:schemeClr val="accent1">
                    <a:lumMod val="60000"/>
                    <a:lumOff val="40000"/>
                  </a:schemeClr>
                </a:solidFill>
              </a:rPr>
              <a:t>Introduction</a:t>
            </a:r>
          </a:p>
          <a:p>
            <a:pPr marL="571500" indent="-571500">
              <a:buFont typeface="+mj-lt"/>
              <a:buAutoNum type="romanUcPeriod"/>
            </a:pPr>
            <a:r>
              <a:rPr lang="en-US" sz="2000" b="1" dirty="0"/>
              <a:t>Rappel des conclusions du dernier livable</a:t>
            </a:r>
          </a:p>
          <a:p>
            <a:pPr marL="571500" indent="-571500">
              <a:buFont typeface="+mj-lt"/>
              <a:buAutoNum type="romanUcPeriod"/>
            </a:pPr>
            <a:r>
              <a:rPr lang="en-US" sz="2000" b="1" dirty="0"/>
              <a:t>Benchmark de deux </a:t>
            </a:r>
            <a:r>
              <a:rPr lang="en-US" sz="2000" b="1" dirty="0" err="1"/>
              <a:t>modèles</a:t>
            </a:r>
            <a:r>
              <a:rPr lang="en-US" sz="2000" b="1" dirty="0"/>
              <a:t> de SDL</a:t>
            </a:r>
          </a:p>
          <a:p>
            <a:pPr marL="571500" indent="-571500">
              <a:buFont typeface="+mj-lt"/>
              <a:buAutoNum type="romanUcPeriod"/>
            </a:pPr>
            <a:r>
              <a:rPr lang="en-US" sz="2000" b="1" dirty="0" err="1"/>
              <a:t>Déclinaison</a:t>
            </a:r>
            <a:r>
              <a:rPr lang="en-US" sz="2000" b="1" dirty="0"/>
              <a:t> du business plan de la SDR</a:t>
            </a:r>
          </a:p>
          <a:p>
            <a:pPr marL="1028689" lvl="1" indent="-571500">
              <a:buFont typeface="+mj-lt"/>
              <a:buAutoNum type="arabicPeriod"/>
            </a:pPr>
            <a:r>
              <a:rPr lang="en-US" sz="1600" dirty="0"/>
              <a:t>Rappel du </a:t>
            </a:r>
            <a:r>
              <a:rPr lang="en-US" sz="1600" dirty="0" err="1"/>
              <a:t>Chiffre</a:t>
            </a:r>
            <a:r>
              <a:rPr lang="en-US" sz="1600" dirty="0"/>
              <a:t> </a:t>
            </a:r>
            <a:r>
              <a:rPr lang="en-US" sz="1600" dirty="0" err="1"/>
              <a:t>d’affaires</a:t>
            </a:r>
            <a:endParaRPr lang="en-US" sz="1600" dirty="0"/>
          </a:p>
          <a:p>
            <a:pPr marL="1028689" lvl="1" indent="-571500">
              <a:buFont typeface="+mj-lt"/>
              <a:buAutoNum type="arabicPeriod"/>
            </a:pPr>
            <a:r>
              <a:rPr lang="en-US" sz="1600" dirty="0"/>
              <a:t>Frais de constitution de la SDR</a:t>
            </a:r>
          </a:p>
          <a:p>
            <a:pPr marL="1028689" lvl="1" indent="-571500">
              <a:buFont typeface="+mj-lt"/>
              <a:buAutoNum type="arabicPeriod"/>
            </a:pPr>
            <a:r>
              <a:rPr lang="en-US" sz="1600" dirty="0"/>
              <a:t>Frais de </a:t>
            </a:r>
            <a:r>
              <a:rPr lang="en-US" sz="1600" dirty="0" err="1"/>
              <a:t>fonctionnements</a:t>
            </a:r>
            <a:endParaRPr lang="en-US" sz="1600" dirty="0"/>
          </a:p>
          <a:p>
            <a:pPr marL="1028689" lvl="1" indent="-571500">
              <a:buFont typeface="+mj-lt"/>
              <a:buAutoNum type="arabicPeriod"/>
            </a:pPr>
            <a:r>
              <a:rPr lang="en-US" sz="1600" dirty="0"/>
              <a:t>Choix de </a:t>
            </a:r>
            <a:r>
              <a:rPr lang="en-US" sz="1600" dirty="0" err="1"/>
              <a:t>Financements</a:t>
            </a:r>
            <a:r>
              <a:rPr lang="en-US" sz="1600" dirty="0"/>
              <a:t> </a:t>
            </a:r>
          </a:p>
          <a:p>
            <a:pPr marL="1485877" lvl="2" indent="-571500">
              <a:buFont typeface="+mj-lt"/>
              <a:buAutoNum type="arabicPeriod"/>
            </a:pPr>
            <a:endParaRPr lang="en-US" sz="1200" b="1" dirty="0"/>
          </a:p>
          <a:p>
            <a:pPr marL="571500" indent="-571500">
              <a:buFont typeface="+mj-lt"/>
              <a:buAutoNum type="romanUcPeriod"/>
            </a:pPr>
            <a:r>
              <a:rPr lang="en-US" sz="2000" b="1" dirty="0" err="1"/>
              <a:t>Synthèse</a:t>
            </a:r>
            <a:r>
              <a:rPr lang="en-US" sz="2000" b="1" dirty="0"/>
              <a:t> du business plan</a:t>
            </a:r>
          </a:p>
          <a:p>
            <a:pPr marL="1028689" lvl="1" indent="-571500">
              <a:buFont typeface="+mj-lt"/>
              <a:buAutoNum type="arabicParenR"/>
            </a:pPr>
            <a:r>
              <a:rPr lang="en-US" sz="1400" dirty="0"/>
              <a:t>PNL</a:t>
            </a:r>
          </a:p>
          <a:p>
            <a:pPr marL="1028689" lvl="1" indent="-571500">
              <a:buFont typeface="+mj-lt"/>
              <a:buAutoNum type="arabicParenR"/>
            </a:pPr>
            <a:r>
              <a:rPr lang="en-US" sz="1400" dirty="0" err="1"/>
              <a:t>Profitabilité</a:t>
            </a:r>
            <a:endParaRPr lang="en-US" sz="1400" dirty="0"/>
          </a:p>
          <a:p>
            <a:pPr marL="571500" indent="-571500">
              <a:buFont typeface="+mj-lt"/>
              <a:buAutoNum type="romanUcPeriod"/>
            </a:pPr>
            <a:r>
              <a:rPr lang="en-US" sz="2000" b="1" dirty="0"/>
              <a:t>Conclusions</a:t>
            </a:r>
          </a:p>
          <a:p>
            <a:pPr marL="571500" indent="-571500">
              <a:buFont typeface="+mj-lt"/>
              <a:buAutoNum type="romanUcPeriod"/>
            </a:pPr>
            <a:endParaRPr lang="en-US" sz="2400" b="1" dirty="0"/>
          </a:p>
        </p:txBody>
      </p:sp>
    </p:spTree>
    <p:extLst>
      <p:ext uri="{BB962C8B-B14F-4D97-AF65-F5344CB8AC3E}">
        <p14:creationId xmlns:p14="http://schemas.microsoft.com/office/powerpoint/2010/main" val="648843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6C2DE-494C-42BE-AB67-9ED2046A772C}"/>
              </a:ext>
            </a:extLst>
          </p:cNvPr>
          <p:cNvSpPr>
            <a:spLocks noGrp="1"/>
          </p:cNvSpPr>
          <p:nvPr>
            <p:ph type="title"/>
          </p:nvPr>
        </p:nvSpPr>
        <p:spPr/>
        <p:txBody>
          <a:bodyPr>
            <a:normAutofit/>
          </a:bodyPr>
          <a:lstStyle/>
          <a:p>
            <a:r>
              <a:rPr lang="en-US" sz="3600" dirty="0" err="1">
                <a:solidFill>
                  <a:srgbClr val="76DCE4"/>
                </a:solidFill>
              </a:rPr>
              <a:t>Synthèse</a:t>
            </a:r>
            <a:r>
              <a:rPr lang="en-US" sz="3600" dirty="0">
                <a:solidFill>
                  <a:srgbClr val="76DCE4"/>
                </a:solidFill>
              </a:rPr>
              <a:t> du </a:t>
            </a:r>
            <a:r>
              <a:rPr lang="en-US" sz="3600" dirty="0" err="1">
                <a:solidFill>
                  <a:srgbClr val="76DCE4"/>
                </a:solidFill>
              </a:rPr>
              <a:t>compte</a:t>
            </a:r>
            <a:r>
              <a:rPr lang="en-US" sz="3600" dirty="0">
                <a:solidFill>
                  <a:srgbClr val="76DCE4"/>
                </a:solidFill>
              </a:rPr>
              <a:t> de </a:t>
            </a:r>
            <a:r>
              <a:rPr lang="en-US" sz="3600" dirty="0" err="1">
                <a:solidFill>
                  <a:srgbClr val="76DCE4"/>
                </a:solidFill>
              </a:rPr>
              <a:t>résultat</a:t>
            </a:r>
            <a:endParaRPr lang="en-US" sz="2000" dirty="0">
              <a:solidFill>
                <a:srgbClr val="76DCE4"/>
              </a:solidFill>
            </a:endParaRPr>
          </a:p>
        </p:txBody>
      </p:sp>
      <p:graphicFrame>
        <p:nvGraphicFramePr>
          <p:cNvPr id="8" name="Tableau 7">
            <a:extLst>
              <a:ext uri="{FF2B5EF4-FFF2-40B4-BE49-F238E27FC236}">
                <a16:creationId xmlns:a16="http://schemas.microsoft.com/office/drawing/2014/main" id="{CAA83F1F-5DC9-4314-9178-314D1E246A60}"/>
              </a:ext>
            </a:extLst>
          </p:cNvPr>
          <p:cNvGraphicFramePr>
            <a:graphicFrameLocks noGrp="1"/>
          </p:cNvGraphicFramePr>
          <p:nvPr>
            <p:extLst>
              <p:ext uri="{D42A27DB-BD31-4B8C-83A1-F6EECF244321}">
                <p14:modId xmlns:p14="http://schemas.microsoft.com/office/powerpoint/2010/main" val="3194050745"/>
              </p:ext>
            </p:extLst>
          </p:nvPr>
        </p:nvGraphicFramePr>
        <p:xfrm>
          <a:off x="1283409" y="2083127"/>
          <a:ext cx="10515600" cy="3511180"/>
        </p:xfrm>
        <a:graphic>
          <a:graphicData uri="http://schemas.openxmlformats.org/drawingml/2006/table">
            <a:tbl>
              <a:tblPr/>
              <a:tblGrid>
                <a:gridCol w="1395876">
                  <a:extLst>
                    <a:ext uri="{9D8B030D-6E8A-4147-A177-3AD203B41FA5}">
                      <a16:colId xmlns:a16="http://schemas.microsoft.com/office/drawing/2014/main" val="2315638783"/>
                    </a:ext>
                  </a:extLst>
                </a:gridCol>
                <a:gridCol w="2140344">
                  <a:extLst>
                    <a:ext uri="{9D8B030D-6E8A-4147-A177-3AD203B41FA5}">
                      <a16:colId xmlns:a16="http://schemas.microsoft.com/office/drawing/2014/main" val="2389663107"/>
                    </a:ext>
                  </a:extLst>
                </a:gridCol>
                <a:gridCol w="1395876">
                  <a:extLst>
                    <a:ext uri="{9D8B030D-6E8A-4147-A177-3AD203B41FA5}">
                      <a16:colId xmlns:a16="http://schemas.microsoft.com/office/drawing/2014/main" val="729840525"/>
                    </a:ext>
                  </a:extLst>
                </a:gridCol>
                <a:gridCol w="1395876">
                  <a:extLst>
                    <a:ext uri="{9D8B030D-6E8A-4147-A177-3AD203B41FA5}">
                      <a16:colId xmlns:a16="http://schemas.microsoft.com/office/drawing/2014/main" val="3404797023"/>
                    </a:ext>
                  </a:extLst>
                </a:gridCol>
                <a:gridCol w="1395876">
                  <a:extLst>
                    <a:ext uri="{9D8B030D-6E8A-4147-A177-3AD203B41FA5}">
                      <a16:colId xmlns:a16="http://schemas.microsoft.com/office/drawing/2014/main" val="1325149682"/>
                    </a:ext>
                  </a:extLst>
                </a:gridCol>
                <a:gridCol w="1395876">
                  <a:extLst>
                    <a:ext uri="{9D8B030D-6E8A-4147-A177-3AD203B41FA5}">
                      <a16:colId xmlns:a16="http://schemas.microsoft.com/office/drawing/2014/main" val="1245561722"/>
                    </a:ext>
                  </a:extLst>
                </a:gridCol>
                <a:gridCol w="1395876">
                  <a:extLst>
                    <a:ext uri="{9D8B030D-6E8A-4147-A177-3AD203B41FA5}">
                      <a16:colId xmlns:a16="http://schemas.microsoft.com/office/drawing/2014/main" val="807767355"/>
                    </a:ext>
                  </a:extLst>
                </a:gridCol>
              </a:tblGrid>
              <a:tr h="175559">
                <a:tc>
                  <a:txBody>
                    <a:bodyPr/>
                    <a:lstStyle/>
                    <a:p>
                      <a:pPr algn="l" fontAlgn="b"/>
                      <a:endParaRPr lang="fr-FR" sz="1000" b="0" i="0" u="none" strike="noStrike">
                        <a:effectLst/>
                        <a:latin typeface="Arial" panose="020B0604020202020204" pitchFamily="34" charset="0"/>
                      </a:endParaRP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effectLst/>
                        <a:latin typeface="Arial" panose="020B0604020202020204" pitchFamily="34" charset="0"/>
                      </a:endParaRPr>
                    </a:p>
                  </a:txBody>
                  <a:tcPr marL="4763" marR="4763" marT="476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effectLst/>
                          <a:latin typeface="Arial" panose="020B0604020202020204" pitchFamily="34" charset="0"/>
                        </a:rPr>
                        <a:t>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c>
                  <a:txBody>
                    <a:bodyPr/>
                    <a:lstStyle/>
                    <a:p>
                      <a:pPr algn="ctr" fontAlgn="b"/>
                      <a:r>
                        <a:rPr lang="fr-FR" sz="1000" b="0" i="0" u="none" strike="noStrike">
                          <a:effectLst/>
                          <a:latin typeface="Arial" panose="020B0604020202020204" pitchFamily="34" charset="0"/>
                        </a:rPr>
                        <a:t>2</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c>
                  <a:txBody>
                    <a:bodyPr/>
                    <a:lstStyle/>
                    <a:p>
                      <a:pPr algn="ctr" fontAlgn="b"/>
                      <a:r>
                        <a:rPr lang="fr-FR" sz="1000" b="0" i="0" u="none" strike="noStrike">
                          <a:effectLst/>
                          <a:latin typeface="Arial" panose="020B0604020202020204" pitchFamily="34" charset="0"/>
                        </a:rPr>
                        <a:t>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c>
                  <a:txBody>
                    <a:bodyPr/>
                    <a:lstStyle/>
                    <a:p>
                      <a:pPr algn="ctr" fontAlgn="b"/>
                      <a:r>
                        <a:rPr lang="fr-FR" sz="1000" b="0" i="0" u="none" strike="noStrike">
                          <a:effectLst/>
                          <a:latin typeface="Arial" panose="020B0604020202020204" pitchFamily="34" charset="0"/>
                        </a:rPr>
                        <a:t>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c>
                  <a:txBody>
                    <a:bodyPr/>
                    <a:lstStyle/>
                    <a:p>
                      <a:pPr algn="ctr" fontAlgn="b"/>
                      <a:r>
                        <a:rPr lang="fr-FR" sz="1000" b="0" i="0" u="none" strike="noStrike">
                          <a:effectLst/>
                          <a:latin typeface="Arial" panose="020B0604020202020204" pitchFamily="34" charset="0"/>
                        </a:rPr>
                        <a:t>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extLst>
                  <a:ext uri="{0D108BD9-81ED-4DB2-BD59-A6C34878D82A}">
                    <a16:rowId xmlns:a16="http://schemas.microsoft.com/office/drawing/2014/main" val="974350301"/>
                  </a:ext>
                </a:extLst>
              </a:tr>
              <a:tr h="175559">
                <a:tc>
                  <a:txBody>
                    <a:bodyPr/>
                    <a:lstStyle/>
                    <a:p>
                      <a:pPr algn="l" fontAlgn="b"/>
                      <a:r>
                        <a:rPr lang="fr-FR" sz="1000" b="0" i="1" u="none" strike="noStrike">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1000" b="0" i="1" u="none" strike="noStrike">
                          <a:effectLst/>
                          <a:latin typeface="Arial" panose="020B0604020202020204" pitchFamily="34" charset="0"/>
                        </a:rPr>
                        <a:t>Taux de variation du CA</a:t>
                      </a:r>
                    </a:p>
                  </a:txBody>
                  <a:tcPr marL="4763" marR="4763" marT="476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1000" b="0" i="1" u="none" strike="noStrike">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b"/>
                      <a:r>
                        <a:rPr lang="fr-FR" sz="1000" b="0" i="1" u="none" strike="noStrike">
                          <a:effectLst/>
                          <a:latin typeface="Arial" panose="020B0604020202020204" pitchFamily="34" charset="0"/>
                        </a:rPr>
                        <a:t>35%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b"/>
                      <a:r>
                        <a:rPr lang="fr-FR" sz="1000" b="0" i="1" u="none" strike="noStrike">
                          <a:effectLst/>
                          <a:latin typeface="Arial" panose="020B0604020202020204" pitchFamily="34" charset="0"/>
                        </a:rPr>
                        <a:t>48%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b"/>
                      <a:r>
                        <a:rPr lang="fr-FR" sz="1000" b="0" i="1" u="none" strike="noStrike">
                          <a:effectLst/>
                          <a:latin typeface="Arial" panose="020B0604020202020204" pitchFamily="34" charset="0"/>
                        </a:rPr>
                        <a:t>16%</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b"/>
                      <a:r>
                        <a:rPr lang="fr-FR" sz="1000" b="0" i="1" u="none" strike="noStrike">
                          <a:effectLst/>
                          <a:latin typeface="Arial" panose="020B0604020202020204" pitchFamily="34" charset="0"/>
                        </a:rPr>
                        <a:t>21%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99"/>
                    </a:solidFill>
                  </a:tcPr>
                </a:tc>
                <a:extLst>
                  <a:ext uri="{0D108BD9-81ED-4DB2-BD59-A6C34878D82A}">
                    <a16:rowId xmlns:a16="http://schemas.microsoft.com/office/drawing/2014/main" val="1788852470"/>
                  </a:ext>
                </a:extLst>
              </a:tr>
              <a:tr h="175559">
                <a:tc gridSpan="2">
                  <a:txBody>
                    <a:bodyPr/>
                    <a:lstStyle/>
                    <a:p>
                      <a:pPr algn="l" fontAlgn="b"/>
                      <a:r>
                        <a:rPr lang="fr-FR" sz="1000" b="0" i="0" u="none" strike="noStrike">
                          <a:effectLst/>
                          <a:latin typeface="Arial" panose="020B0604020202020204" pitchFamily="34" charset="0"/>
                        </a:rPr>
                        <a:t>Chiffre d'affaires prévisionnel</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fr-FR"/>
                    </a:p>
                  </a:txBody>
                  <a:tcPr/>
                </a:tc>
                <a:tc>
                  <a:txBody>
                    <a:bodyPr/>
                    <a:lstStyle/>
                    <a:p>
                      <a:pPr algn="ctr" fontAlgn="b"/>
                      <a:r>
                        <a:rPr lang="fr-FR" sz="1000" b="0" i="0" u="none" strike="noStrike">
                          <a:effectLst/>
                          <a:latin typeface="Arial" panose="020B0604020202020204" pitchFamily="34" charset="0"/>
                        </a:rPr>
                        <a:t>36 217 100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effectLst/>
                          <a:latin typeface="Arial" panose="020B0604020202020204" pitchFamily="34" charset="0"/>
                        </a:rPr>
                        <a:t>48 949 175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effectLst/>
                          <a:latin typeface="Arial" panose="020B0604020202020204" pitchFamily="34" charset="0"/>
                        </a:rPr>
                        <a:t>72 520 721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effectLst/>
                          <a:latin typeface="Arial" panose="020B0604020202020204" pitchFamily="34" charset="0"/>
                        </a:rPr>
                        <a:t>83 933 261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effectLst/>
                          <a:latin typeface="Arial" panose="020B0604020202020204" pitchFamily="34" charset="0"/>
                        </a:rPr>
                        <a:t>101 462 005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33521032"/>
                  </a:ext>
                </a:extLst>
              </a:tr>
              <a:tr h="175559">
                <a:tc gridSpan="2">
                  <a:txBody>
                    <a:bodyPr/>
                    <a:lstStyle/>
                    <a:p>
                      <a:pPr algn="l" fontAlgn="b"/>
                      <a:r>
                        <a:rPr lang="fr-FR" sz="1000" b="0" i="0" u="none" strike="noStrike">
                          <a:effectLst/>
                          <a:latin typeface="Arial" panose="020B0604020202020204" pitchFamily="34" charset="0"/>
                        </a:rPr>
                        <a:t>Prestation Gestion déléguée</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fr-FR"/>
                    </a:p>
                  </a:txBody>
                  <a:tcPr/>
                </a:tc>
                <a:tc>
                  <a:txBody>
                    <a:bodyPr/>
                    <a:lstStyle/>
                    <a:p>
                      <a:pPr algn="ctr" fontAlgn="b"/>
                      <a:r>
                        <a:rPr lang="fr-FR" sz="1000" b="0" i="0" u="none" strike="noStrike">
                          <a:effectLst/>
                          <a:latin typeface="Arial" panose="020B0604020202020204" pitchFamily="34" charset="0"/>
                        </a:rPr>
                        <a:t>3 000 000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effectLst/>
                          <a:latin typeface="Arial" panose="020B0604020202020204" pitchFamily="34" charset="0"/>
                        </a:rPr>
                        <a:t>3 000 000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effectLst/>
                          <a:latin typeface="Arial" panose="020B0604020202020204" pitchFamily="34" charset="0"/>
                        </a:rPr>
                        <a:t>3 000 000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effectLst/>
                          <a:latin typeface="Arial" panose="020B0604020202020204" pitchFamily="34" charset="0"/>
                        </a:rPr>
                        <a:t>3 000 000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effectLst/>
                          <a:latin typeface="Arial" panose="020B0604020202020204" pitchFamily="34" charset="0"/>
                        </a:rPr>
                        <a:t>3 000 000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76477546"/>
                  </a:ext>
                </a:extLst>
              </a:tr>
              <a:tr h="175559">
                <a:tc gridSpan="2">
                  <a:txBody>
                    <a:bodyPr/>
                    <a:lstStyle/>
                    <a:p>
                      <a:pPr algn="l" fontAlgn="b"/>
                      <a:r>
                        <a:rPr lang="fr-FR" sz="1000" b="0" i="0" u="none" strike="noStrike">
                          <a:effectLst/>
                          <a:latin typeface="Arial" panose="020B0604020202020204" pitchFamily="34" charset="0"/>
                        </a:rPr>
                        <a:t>Coût d'achat des march. consommées</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fr-FR"/>
                    </a:p>
                  </a:txBody>
                  <a:tcPr/>
                </a:tc>
                <a:tc>
                  <a:txBody>
                    <a:bodyPr/>
                    <a:lstStyle/>
                    <a:p>
                      <a:pPr algn="ctr" fontAlgn="b"/>
                      <a:r>
                        <a:rPr lang="fr-FR" sz="1000" b="0" i="0" u="none" strike="noStrike">
                          <a:effectLst/>
                          <a:latin typeface="Arial" panose="020B0604020202020204" pitchFamily="34" charset="0"/>
                        </a:rPr>
                        <a:t>33 342 313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effectLst/>
                          <a:latin typeface="Arial" panose="020B0604020202020204" pitchFamily="34" charset="0"/>
                        </a:rPr>
                        <a:t>44 852 117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effectLst/>
                          <a:latin typeface="Arial" panose="020B0604020202020204" pitchFamily="34" charset="0"/>
                        </a:rPr>
                        <a:t>66 279 791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effectLst/>
                          <a:latin typeface="Arial" panose="020B0604020202020204" pitchFamily="34" charset="0"/>
                        </a:rPr>
                        <a:t>76 662 094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effectLst/>
                          <a:latin typeface="Arial" panose="020B0604020202020204" pitchFamily="34" charset="0"/>
                        </a:rPr>
                        <a:t>92 565 755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42357792"/>
                  </a:ext>
                </a:extLst>
              </a:tr>
              <a:tr h="175559">
                <a:tc>
                  <a:txBody>
                    <a:bodyPr/>
                    <a:lstStyle/>
                    <a:p>
                      <a:pPr algn="l" fontAlgn="b"/>
                      <a:r>
                        <a:rPr lang="fr-FR" sz="1000" b="0" i="0" u="none" strike="noStrike">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fr-FR" sz="1000" b="0" i="1" u="none" strike="noStrike">
                          <a:effectLst/>
                          <a:latin typeface="Arial" panose="020B0604020202020204" pitchFamily="34" charset="0"/>
                        </a:rPr>
                        <a:t>Tx de marge</a:t>
                      </a:r>
                    </a:p>
                  </a:txBody>
                  <a:tcPr marL="4763" marR="4763" marT="476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1000" b="0" i="1" u="none" strike="noStrike">
                          <a:effectLst/>
                          <a:latin typeface="Arial" panose="020B0604020202020204" pitchFamily="34" charset="0"/>
                        </a:rPr>
                        <a:t>7,94%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1000" b="0" i="1" u="none" strike="noStrike">
                          <a:effectLst/>
                          <a:latin typeface="Arial" panose="020B0604020202020204" pitchFamily="34" charset="0"/>
                        </a:rPr>
                        <a:t>8,37%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1000" b="0" i="1" u="none" strike="noStrike">
                          <a:effectLst/>
                          <a:latin typeface="Arial" panose="020B0604020202020204" pitchFamily="34" charset="0"/>
                        </a:rPr>
                        <a:t>8,61%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1000" b="0" i="1" u="none" strike="noStrike">
                          <a:effectLst/>
                          <a:latin typeface="Arial" panose="020B0604020202020204" pitchFamily="34" charset="0"/>
                        </a:rPr>
                        <a:t>8,66%</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1000" b="0" i="1" u="none" strike="noStrike">
                          <a:effectLst/>
                          <a:latin typeface="Arial" panose="020B0604020202020204" pitchFamily="34" charset="0"/>
                        </a:rPr>
                        <a:t>8,77%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6565060"/>
                  </a:ext>
                </a:extLst>
              </a:tr>
              <a:tr h="175559">
                <a:tc gridSpan="2">
                  <a:txBody>
                    <a:bodyPr/>
                    <a:lstStyle/>
                    <a:p>
                      <a:pPr algn="l" fontAlgn="b"/>
                      <a:r>
                        <a:rPr lang="fr-FR" sz="1000" b="0" i="0" u="none" strike="noStrike">
                          <a:effectLst/>
                          <a:latin typeface="Arial" panose="020B0604020202020204" pitchFamily="34" charset="0"/>
                        </a:rPr>
                        <a:t>MARGE COMMERCIALE Hors subvention</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c hMerge="1">
                  <a:txBody>
                    <a:bodyPr/>
                    <a:lstStyle/>
                    <a:p>
                      <a:endParaRPr lang="fr-FR"/>
                    </a:p>
                  </a:txBody>
                  <a:tcPr/>
                </a:tc>
                <a:tc>
                  <a:txBody>
                    <a:bodyPr/>
                    <a:lstStyle/>
                    <a:p>
                      <a:pPr algn="ctr" fontAlgn="b"/>
                      <a:r>
                        <a:rPr lang="fr-FR" sz="1000" b="0" i="0" u="none" strike="noStrike">
                          <a:effectLst/>
                          <a:latin typeface="Arial" panose="020B0604020202020204" pitchFamily="34" charset="0"/>
                        </a:rPr>
                        <a:t>2 874 788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c>
                  <a:txBody>
                    <a:bodyPr/>
                    <a:lstStyle/>
                    <a:p>
                      <a:pPr algn="ctr" fontAlgn="b"/>
                      <a:r>
                        <a:rPr lang="fr-FR" sz="1000" b="0" i="0" u="none" strike="noStrike">
                          <a:effectLst/>
                          <a:latin typeface="Arial" panose="020B0604020202020204" pitchFamily="34" charset="0"/>
                        </a:rPr>
                        <a:t>4 097 059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c>
                  <a:txBody>
                    <a:bodyPr/>
                    <a:lstStyle/>
                    <a:p>
                      <a:pPr algn="ctr" fontAlgn="b"/>
                      <a:r>
                        <a:rPr lang="fr-FR" sz="1000" b="0" i="0" u="none" strike="noStrike">
                          <a:effectLst/>
                          <a:latin typeface="Arial" panose="020B0604020202020204" pitchFamily="34" charset="0"/>
                        </a:rPr>
                        <a:t>6 240 930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c>
                  <a:txBody>
                    <a:bodyPr/>
                    <a:lstStyle/>
                    <a:p>
                      <a:pPr algn="ctr" fontAlgn="b"/>
                      <a:r>
                        <a:rPr lang="fr-FR" sz="1000" b="0" i="0" u="none" strike="noStrike">
                          <a:effectLst/>
                          <a:latin typeface="Arial" panose="020B0604020202020204" pitchFamily="34" charset="0"/>
                        </a:rPr>
                        <a:t>7 271 167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c>
                  <a:txBody>
                    <a:bodyPr/>
                    <a:lstStyle/>
                    <a:p>
                      <a:pPr algn="ctr" fontAlgn="b"/>
                      <a:r>
                        <a:rPr lang="fr-FR" sz="1000" b="0" i="0" u="none" strike="noStrike">
                          <a:effectLst/>
                          <a:latin typeface="Arial" panose="020B0604020202020204" pitchFamily="34" charset="0"/>
                        </a:rPr>
                        <a:t>8 896 249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extLst>
                  <a:ext uri="{0D108BD9-81ED-4DB2-BD59-A6C34878D82A}">
                    <a16:rowId xmlns:a16="http://schemas.microsoft.com/office/drawing/2014/main" val="1202218838"/>
                  </a:ext>
                </a:extLst>
              </a:tr>
              <a:tr h="175559">
                <a:tc>
                  <a:txBody>
                    <a:bodyPr/>
                    <a:lstStyle/>
                    <a:p>
                      <a:pPr algn="l" fontAlgn="b"/>
                      <a:r>
                        <a:rPr lang="fr-FR" sz="1000" b="0" i="0" u="none" strike="noStrike">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1000" b="0" i="0" u="none" strike="noStrike">
                        <a:effectLst/>
                        <a:latin typeface="Arial" panose="020B0604020202020204" pitchFamily="34" charset="0"/>
                      </a:endParaRPr>
                    </a:p>
                  </a:txBody>
                  <a:tcPr marL="4763" marR="4763" marT="476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1000" b="0" i="0" u="none" strike="noStrike">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1000" b="0" i="0" u="none" strike="noStrike">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1000" b="0" i="0" u="none" strike="noStrike">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1000" b="0" i="0" u="none" strike="noStrike">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1000" b="0" i="0" u="none" strike="noStrike">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71828425"/>
                  </a:ext>
                </a:extLst>
              </a:tr>
              <a:tr h="175559">
                <a:tc gridSpan="2">
                  <a:txBody>
                    <a:bodyPr/>
                    <a:lstStyle/>
                    <a:p>
                      <a:pPr algn="l" fontAlgn="ctr"/>
                      <a:r>
                        <a:rPr lang="fr-FR" sz="1000" b="0" i="0" u="none" strike="noStrike">
                          <a:effectLst/>
                          <a:latin typeface="Arial" panose="020B0604020202020204" pitchFamily="34" charset="0"/>
                        </a:rPr>
                        <a:t>Frais de Personnel </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fr-FR"/>
                    </a:p>
                  </a:txBody>
                  <a:tcPr/>
                </a:tc>
                <a:tc>
                  <a:txBody>
                    <a:bodyPr/>
                    <a:lstStyle/>
                    <a:p>
                      <a:pPr algn="ctr" fontAlgn="b"/>
                      <a:r>
                        <a:rPr lang="fr-FR" sz="1000" b="0" i="0" u="none" strike="noStrike">
                          <a:effectLst/>
                          <a:latin typeface="Arial" panose="020B0604020202020204" pitchFamily="34" charset="0"/>
                        </a:rPr>
                        <a:t>3 398 250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effectLst/>
                          <a:latin typeface="Arial" panose="020B0604020202020204" pitchFamily="34" charset="0"/>
                        </a:rPr>
                        <a:t>3 858 722</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effectLst/>
                          <a:latin typeface="Arial" panose="020B0604020202020204" pitchFamily="34" charset="0"/>
                        </a:rPr>
                        <a:t>3 777 159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effectLst/>
                          <a:latin typeface="Arial" panose="020B0604020202020204" pitchFamily="34" charset="0"/>
                        </a:rPr>
                        <a:t>4 329 338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effectLst/>
                          <a:latin typeface="Arial" panose="020B0604020202020204" pitchFamily="34" charset="0"/>
                        </a:rPr>
                        <a:t>4 329 338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4776791"/>
                  </a:ext>
                </a:extLst>
              </a:tr>
              <a:tr h="175559">
                <a:tc gridSpan="2">
                  <a:txBody>
                    <a:bodyPr/>
                    <a:lstStyle/>
                    <a:p>
                      <a:pPr algn="l" fontAlgn="b"/>
                      <a:r>
                        <a:rPr lang="fr-FR" sz="1000" b="0" i="0" u="none" strike="noStrike">
                          <a:effectLst/>
                          <a:latin typeface="Arial" panose="020B0604020202020204" pitchFamily="34" charset="0"/>
                        </a:rPr>
                        <a:t>Autres frais de structure</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fr-FR"/>
                    </a:p>
                  </a:txBody>
                  <a:tcPr/>
                </a:tc>
                <a:tc>
                  <a:txBody>
                    <a:bodyPr/>
                    <a:lstStyle/>
                    <a:p>
                      <a:pPr algn="ctr" fontAlgn="b"/>
                      <a:r>
                        <a:rPr lang="fr-FR" sz="1000" b="0" i="0" u="none" strike="noStrike">
                          <a:effectLst/>
                          <a:latin typeface="Arial" panose="020B0604020202020204" pitchFamily="34" charset="0"/>
                        </a:rPr>
                        <a:t>2 809 000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effectLst/>
                          <a:latin typeface="Arial" panose="020B0604020202020204" pitchFamily="34" charset="0"/>
                        </a:rPr>
                        <a:t>2 882 550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effectLst/>
                          <a:latin typeface="Arial" panose="020B0604020202020204" pitchFamily="34" charset="0"/>
                        </a:rPr>
                        <a:t>2 959 778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effectLst/>
                          <a:latin typeface="Arial" panose="020B0604020202020204" pitchFamily="34" charset="0"/>
                        </a:rPr>
                        <a:t>3 240 866</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effectLst/>
                          <a:latin typeface="Arial" panose="020B0604020202020204" pitchFamily="34" charset="0"/>
                        </a:rPr>
                        <a:t>3 326 010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0813232"/>
                  </a:ext>
                </a:extLst>
              </a:tr>
              <a:tr h="175559">
                <a:tc>
                  <a:txBody>
                    <a:bodyPr/>
                    <a:lstStyle/>
                    <a:p>
                      <a:pPr algn="l" fontAlgn="b"/>
                      <a:r>
                        <a:rPr lang="fr-FR" sz="1000" b="0" i="0" u="none" strike="noStrike">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effectLst/>
                        <a:latin typeface="Arial" panose="020B0604020202020204" pitchFamily="34" charset="0"/>
                      </a:endParaRPr>
                    </a:p>
                  </a:txBody>
                  <a:tcPr marL="4763" marR="4763" marT="476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4984153"/>
                  </a:ext>
                </a:extLst>
              </a:tr>
              <a:tr h="175559">
                <a:tc gridSpan="2">
                  <a:txBody>
                    <a:bodyPr/>
                    <a:lstStyle/>
                    <a:p>
                      <a:pPr algn="l" fontAlgn="b"/>
                      <a:r>
                        <a:rPr lang="fr-FR" sz="1000" b="0" i="0" u="none" strike="noStrike">
                          <a:effectLst/>
                          <a:latin typeface="Arial" panose="020B0604020202020204" pitchFamily="34" charset="0"/>
                        </a:rPr>
                        <a:t>EXCEDENT BRUT D'EXPLOITATION</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c hMerge="1">
                  <a:txBody>
                    <a:bodyPr/>
                    <a:lstStyle/>
                    <a:p>
                      <a:endParaRPr lang="fr-FR"/>
                    </a:p>
                  </a:txBody>
                  <a:tcPr/>
                </a:tc>
                <a:tc>
                  <a:txBody>
                    <a:bodyPr/>
                    <a:lstStyle/>
                    <a:p>
                      <a:pPr algn="ctr" fontAlgn="b"/>
                      <a:r>
                        <a:rPr lang="fr-FR" sz="1000" b="0" i="0" u="none" strike="noStrike">
                          <a:effectLst/>
                          <a:latin typeface="Arial" panose="020B0604020202020204" pitchFamily="34" charset="0"/>
                        </a:rPr>
                        <a:t>-332 463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c>
                  <a:txBody>
                    <a:bodyPr/>
                    <a:lstStyle/>
                    <a:p>
                      <a:pPr algn="ctr" fontAlgn="b"/>
                      <a:r>
                        <a:rPr lang="fr-FR" sz="1000" b="0" i="0" u="none" strike="noStrike">
                          <a:effectLst/>
                          <a:latin typeface="Arial" panose="020B0604020202020204" pitchFamily="34" charset="0"/>
                        </a:rPr>
                        <a:t>355 787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c>
                  <a:txBody>
                    <a:bodyPr/>
                    <a:lstStyle/>
                    <a:p>
                      <a:pPr algn="ctr" fontAlgn="b"/>
                      <a:r>
                        <a:rPr lang="fr-FR" sz="1000" b="0" i="0" u="none" strike="noStrike">
                          <a:effectLst/>
                          <a:latin typeface="Arial" panose="020B0604020202020204" pitchFamily="34" charset="0"/>
                        </a:rPr>
                        <a:t>2 503 993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c>
                  <a:txBody>
                    <a:bodyPr/>
                    <a:lstStyle/>
                    <a:p>
                      <a:pPr algn="ctr" fontAlgn="b"/>
                      <a:r>
                        <a:rPr lang="fr-FR" sz="1000" b="0" i="0" u="none" strike="noStrike">
                          <a:effectLst/>
                          <a:latin typeface="Arial" panose="020B0604020202020204" pitchFamily="34" charset="0"/>
                        </a:rPr>
                        <a:t>2 700 963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c>
                  <a:txBody>
                    <a:bodyPr/>
                    <a:lstStyle/>
                    <a:p>
                      <a:pPr algn="ctr" fontAlgn="b"/>
                      <a:r>
                        <a:rPr lang="fr-FR" sz="1000" b="0" i="0" u="none" strike="noStrike">
                          <a:effectLst/>
                          <a:latin typeface="Arial" panose="020B0604020202020204" pitchFamily="34" charset="0"/>
                        </a:rPr>
                        <a:t>4 240 902</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extLst>
                  <a:ext uri="{0D108BD9-81ED-4DB2-BD59-A6C34878D82A}">
                    <a16:rowId xmlns:a16="http://schemas.microsoft.com/office/drawing/2014/main" val="2027424949"/>
                  </a:ext>
                </a:extLst>
              </a:tr>
              <a:tr h="175559">
                <a:tc>
                  <a:txBody>
                    <a:bodyPr/>
                    <a:lstStyle/>
                    <a:p>
                      <a:pPr algn="l" fontAlgn="b"/>
                      <a:r>
                        <a:rPr lang="fr-FR" sz="1000" b="0" i="0" u="none" strike="noStrike">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1000" b="0" i="0" u="none" strike="noStrike">
                        <a:effectLst/>
                        <a:latin typeface="Arial" panose="020B0604020202020204" pitchFamily="34" charset="0"/>
                      </a:endParaRPr>
                    </a:p>
                  </a:txBody>
                  <a:tcPr marL="4763" marR="4763" marT="476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1000" b="0" i="0" u="none" strike="noStrike">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1000" b="0" i="0" u="none" strike="noStrike">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1000" b="0" i="0" u="none" strike="noStrike">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1000" b="0" i="0" u="none" strike="noStrike">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1000" b="0" i="0" u="none" strike="noStrike">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333448044"/>
                  </a:ext>
                </a:extLst>
              </a:tr>
              <a:tr h="175559">
                <a:tc>
                  <a:txBody>
                    <a:bodyPr/>
                    <a:lstStyle/>
                    <a:p>
                      <a:pPr algn="l" fontAlgn="b"/>
                      <a:r>
                        <a:rPr lang="fr-FR" sz="1000" b="0" i="0" u="none" strike="noStrike">
                          <a:effectLst/>
                          <a:latin typeface="Arial" panose="020B0604020202020204" pitchFamily="34" charset="0"/>
                        </a:rPr>
                        <a:t>Amortissements</a:t>
                      </a:r>
                    </a:p>
                  </a:txBody>
                  <a:tcPr marL="4763" marR="4763" marT="476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1000" b="0" i="0" u="none" strike="noStrike">
                        <a:effectLst/>
                        <a:latin typeface="Arial" panose="020B0604020202020204" pitchFamily="34" charset="0"/>
                      </a:endParaRPr>
                    </a:p>
                  </a:txBody>
                  <a:tcPr marL="4763" marR="4763" marT="476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effectLst/>
                          <a:latin typeface="Arial" panose="020B0604020202020204" pitchFamily="34" charset="0"/>
                        </a:rPr>
                        <a:t>160 000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effectLst/>
                          <a:latin typeface="Arial" panose="020B0604020202020204" pitchFamily="34" charset="0"/>
                        </a:rPr>
                        <a:t>160 000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effectLst/>
                          <a:latin typeface="Arial" panose="020B0604020202020204" pitchFamily="34" charset="0"/>
                        </a:rPr>
                        <a:t>160 000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effectLst/>
                          <a:latin typeface="Arial" panose="020B0604020202020204" pitchFamily="34" charset="0"/>
                        </a:rPr>
                        <a:t>160 000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effectLst/>
                          <a:latin typeface="Arial" panose="020B0604020202020204" pitchFamily="34" charset="0"/>
                        </a:rPr>
                        <a:t>160 000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22260908"/>
                  </a:ext>
                </a:extLst>
              </a:tr>
              <a:tr h="175559">
                <a:tc>
                  <a:txBody>
                    <a:bodyPr/>
                    <a:lstStyle/>
                    <a:p>
                      <a:pPr algn="l" fontAlgn="b"/>
                      <a:r>
                        <a:rPr lang="fr-FR" sz="1000" b="0" i="0" u="none" strike="noStrike">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effectLst/>
                        <a:latin typeface="Arial" panose="020B0604020202020204" pitchFamily="34" charset="0"/>
                      </a:endParaRPr>
                    </a:p>
                  </a:txBody>
                  <a:tcPr marL="4763" marR="4763" marT="476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3549055"/>
                  </a:ext>
                </a:extLst>
              </a:tr>
              <a:tr h="175559">
                <a:tc gridSpan="2">
                  <a:txBody>
                    <a:bodyPr/>
                    <a:lstStyle/>
                    <a:p>
                      <a:pPr algn="l" fontAlgn="b"/>
                      <a:r>
                        <a:rPr lang="fr-FR" sz="1000" b="1" i="0" u="none" strike="noStrike">
                          <a:effectLst/>
                          <a:latin typeface="Arial" panose="020B0604020202020204" pitchFamily="34" charset="0"/>
                        </a:rPr>
                        <a:t>RESULTAT AVANT IS</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c hMerge="1">
                  <a:txBody>
                    <a:bodyPr/>
                    <a:lstStyle/>
                    <a:p>
                      <a:endParaRPr lang="fr-FR"/>
                    </a:p>
                  </a:txBody>
                  <a:tcPr/>
                </a:tc>
                <a:tc>
                  <a:txBody>
                    <a:bodyPr/>
                    <a:lstStyle/>
                    <a:p>
                      <a:pPr algn="ctr" fontAlgn="b"/>
                      <a:r>
                        <a:rPr lang="fr-FR" sz="1000" b="1" i="0" u="none" strike="noStrike">
                          <a:effectLst/>
                          <a:latin typeface="Arial" panose="020B0604020202020204" pitchFamily="34" charset="0"/>
                        </a:rPr>
                        <a:t>-492 463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c>
                  <a:txBody>
                    <a:bodyPr/>
                    <a:lstStyle/>
                    <a:p>
                      <a:pPr algn="ctr" fontAlgn="b"/>
                      <a:r>
                        <a:rPr lang="fr-FR" sz="1000" b="1" i="0" u="none" strike="noStrike">
                          <a:effectLst/>
                          <a:latin typeface="Arial" panose="020B0604020202020204" pitchFamily="34" charset="0"/>
                        </a:rPr>
                        <a:t>195 787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c>
                  <a:txBody>
                    <a:bodyPr/>
                    <a:lstStyle/>
                    <a:p>
                      <a:pPr algn="ctr" fontAlgn="b"/>
                      <a:r>
                        <a:rPr lang="fr-FR" sz="1000" b="1" i="0" u="none" strike="noStrike">
                          <a:effectLst/>
                          <a:latin typeface="Arial" panose="020B0604020202020204" pitchFamily="34" charset="0"/>
                        </a:rPr>
                        <a:t>2 343 993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c>
                  <a:txBody>
                    <a:bodyPr/>
                    <a:lstStyle/>
                    <a:p>
                      <a:pPr algn="ctr" fontAlgn="b"/>
                      <a:r>
                        <a:rPr lang="fr-FR" sz="1000" b="1" i="0" u="none" strike="noStrike">
                          <a:effectLst/>
                          <a:latin typeface="Arial" panose="020B0604020202020204" pitchFamily="34" charset="0"/>
                        </a:rPr>
                        <a:t>2 540 963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c>
                  <a:txBody>
                    <a:bodyPr/>
                    <a:lstStyle/>
                    <a:p>
                      <a:pPr algn="ctr" fontAlgn="b"/>
                      <a:r>
                        <a:rPr lang="fr-FR" sz="1000" b="1" i="0" u="none" strike="noStrike">
                          <a:effectLst/>
                          <a:latin typeface="Arial" panose="020B0604020202020204" pitchFamily="34" charset="0"/>
                        </a:rPr>
                        <a:t>4 080 902</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extLst>
                  <a:ext uri="{0D108BD9-81ED-4DB2-BD59-A6C34878D82A}">
                    <a16:rowId xmlns:a16="http://schemas.microsoft.com/office/drawing/2014/main" val="3960476792"/>
                  </a:ext>
                </a:extLst>
              </a:tr>
              <a:tr h="175559">
                <a:tc>
                  <a:txBody>
                    <a:bodyPr/>
                    <a:lstStyle/>
                    <a:p>
                      <a:pPr algn="l" fontAlgn="b"/>
                      <a:r>
                        <a:rPr lang="fr-FR" sz="1000" b="0" i="0" u="none" strike="noStrike">
                          <a:effectLst/>
                          <a:latin typeface="Arial" panose="020B0604020202020204" pitchFamily="34" charset="0"/>
                        </a:rPr>
                        <a:t>IS</a:t>
                      </a:r>
                    </a:p>
                  </a:txBody>
                  <a:tcPr marL="4763" marR="4763" marT="476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effectLst/>
                        <a:latin typeface="Arial" panose="020B0604020202020204" pitchFamily="34" charset="0"/>
                      </a:endParaRPr>
                    </a:p>
                  </a:txBody>
                  <a:tcPr marL="4763" marR="4763" marT="476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effectLst/>
                          <a:latin typeface="Arial" panose="020B0604020202020204" pitchFamily="34" charset="0"/>
                        </a:rPr>
                        <a:t>271 628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effectLst/>
                          <a:latin typeface="Arial" panose="020B0604020202020204" pitchFamily="34" charset="0"/>
                        </a:rPr>
                        <a:t>58 736</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effectLst/>
                          <a:latin typeface="Arial" panose="020B0604020202020204" pitchFamily="34" charset="0"/>
                        </a:rPr>
                        <a:t>703 198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effectLst/>
                          <a:latin typeface="Arial" panose="020B0604020202020204" pitchFamily="34" charset="0"/>
                        </a:rPr>
                        <a:t>762 289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effectLst/>
                          <a:latin typeface="Arial" panose="020B0604020202020204" pitchFamily="34" charset="0"/>
                        </a:rPr>
                        <a:t>1 224 271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3618038"/>
                  </a:ext>
                </a:extLst>
              </a:tr>
              <a:tr h="175559">
                <a:tc gridSpan="2">
                  <a:txBody>
                    <a:bodyPr/>
                    <a:lstStyle/>
                    <a:p>
                      <a:pPr algn="l" fontAlgn="b"/>
                      <a:r>
                        <a:rPr lang="fr-FR" sz="1000" b="1" i="0" u="none" strike="noStrike">
                          <a:effectLst/>
                          <a:latin typeface="Arial" panose="020B0604020202020204" pitchFamily="34" charset="0"/>
                        </a:rPr>
                        <a:t>RESULTAT NET</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c hMerge="1">
                  <a:txBody>
                    <a:bodyPr/>
                    <a:lstStyle/>
                    <a:p>
                      <a:endParaRPr lang="fr-FR"/>
                    </a:p>
                  </a:txBody>
                  <a:tcPr/>
                </a:tc>
                <a:tc>
                  <a:txBody>
                    <a:bodyPr/>
                    <a:lstStyle/>
                    <a:p>
                      <a:pPr algn="ctr" fontAlgn="b"/>
                      <a:r>
                        <a:rPr lang="fr-FR" sz="1000" b="1" i="0" u="none" strike="noStrike">
                          <a:effectLst/>
                          <a:latin typeface="Arial" panose="020B0604020202020204" pitchFamily="34" charset="0"/>
                        </a:rPr>
                        <a:t>-764 091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c>
                  <a:txBody>
                    <a:bodyPr/>
                    <a:lstStyle/>
                    <a:p>
                      <a:pPr algn="ctr" fontAlgn="b"/>
                      <a:r>
                        <a:rPr lang="fr-FR" sz="1000" b="1" i="0" u="none" strike="noStrike">
                          <a:effectLst/>
                          <a:latin typeface="Arial" panose="020B0604020202020204" pitchFamily="34" charset="0"/>
                        </a:rPr>
                        <a:t>137 051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c>
                  <a:txBody>
                    <a:bodyPr/>
                    <a:lstStyle/>
                    <a:p>
                      <a:pPr algn="ctr" fontAlgn="b"/>
                      <a:r>
                        <a:rPr lang="fr-FR" sz="1000" b="1" i="0" u="none" strike="noStrike">
                          <a:effectLst/>
                          <a:latin typeface="Arial" panose="020B0604020202020204" pitchFamily="34" charset="0"/>
                        </a:rPr>
                        <a:t>1 640 795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c>
                  <a:txBody>
                    <a:bodyPr/>
                    <a:lstStyle/>
                    <a:p>
                      <a:pPr algn="ctr" fontAlgn="b"/>
                      <a:r>
                        <a:rPr lang="fr-FR" sz="1000" b="1" i="0" u="none" strike="noStrike">
                          <a:effectLst/>
                          <a:latin typeface="Arial" panose="020B0604020202020204" pitchFamily="34" charset="0"/>
                        </a:rPr>
                        <a:t>1 778 674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c>
                  <a:txBody>
                    <a:bodyPr/>
                    <a:lstStyle/>
                    <a:p>
                      <a:pPr algn="ctr" fontAlgn="b"/>
                      <a:r>
                        <a:rPr lang="fr-FR" sz="1000" b="1" i="0" u="none" strike="noStrike">
                          <a:effectLst/>
                          <a:latin typeface="Arial" panose="020B0604020202020204" pitchFamily="34" charset="0"/>
                        </a:rPr>
                        <a:t>2 856 631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extLst>
                  <a:ext uri="{0D108BD9-81ED-4DB2-BD59-A6C34878D82A}">
                    <a16:rowId xmlns:a16="http://schemas.microsoft.com/office/drawing/2014/main" val="2554989556"/>
                  </a:ext>
                </a:extLst>
              </a:tr>
              <a:tr h="175559">
                <a:tc>
                  <a:txBody>
                    <a:bodyPr/>
                    <a:lstStyle/>
                    <a:p>
                      <a:pPr algn="l" fontAlgn="b"/>
                      <a:r>
                        <a:rPr lang="fr-FR" sz="1000" b="0" i="0" u="none" strike="noStrike">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effectLst/>
                        <a:latin typeface="Arial" panose="020B0604020202020204" pitchFamily="34" charset="0"/>
                      </a:endParaRPr>
                    </a:p>
                  </a:txBody>
                  <a:tcPr marL="4763" marR="4763" marT="476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6738312"/>
                  </a:ext>
                </a:extLst>
              </a:tr>
              <a:tr h="175559">
                <a:tc gridSpan="2">
                  <a:txBody>
                    <a:bodyPr/>
                    <a:lstStyle/>
                    <a:p>
                      <a:pPr algn="l" fontAlgn="b"/>
                      <a:r>
                        <a:rPr lang="fr-FR" sz="1000" b="1" i="0" u="none" strike="noStrike">
                          <a:effectLst/>
                          <a:latin typeface="Arial" panose="020B0604020202020204" pitchFamily="34" charset="0"/>
                        </a:rPr>
                        <a:t>CAPACITE D'AUTOFINANCEMENT</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c hMerge="1">
                  <a:txBody>
                    <a:bodyPr/>
                    <a:lstStyle/>
                    <a:p>
                      <a:endParaRPr lang="fr-FR"/>
                    </a:p>
                  </a:txBody>
                  <a:tcPr/>
                </a:tc>
                <a:tc>
                  <a:txBody>
                    <a:bodyPr/>
                    <a:lstStyle/>
                    <a:p>
                      <a:pPr algn="ctr" fontAlgn="b"/>
                      <a:r>
                        <a:rPr lang="fr-FR" sz="1000" b="1" i="0" u="none" strike="noStrike">
                          <a:effectLst/>
                          <a:latin typeface="Arial" panose="020B0604020202020204" pitchFamily="34" charset="0"/>
                        </a:rPr>
                        <a:t>-604 091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c>
                  <a:txBody>
                    <a:bodyPr/>
                    <a:lstStyle/>
                    <a:p>
                      <a:pPr algn="ctr" fontAlgn="b"/>
                      <a:r>
                        <a:rPr lang="fr-FR" sz="1000" b="1" i="0" u="none" strike="noStrike">
                          <a:effectLst/>
                          <a:latin typeface="Arial" panose="020B0604020202020204" pitchFamily="34" charset="0"/>
                        </a:rPr>
                        <a:t>297 051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c>
                  <a:txBody>
                    <a:bodyPr/>
                    <a:lstStyle/>
                    <a:p>
                      <a:pPr algn="ctr" fontAlgn="b"/>
                      <a:r>
                        <a:rPr lang="fr-FR" sz="1000" b="1" i="0" u="none" strike="noStrike">
                          <a:effectLst/>
                          <a:latin typeface="Arial" panose="020B0604020202020204" pitchFamily="34" charset="0"/>
                        </a:rPr>
                        <a:t>1 800 795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c>
                  <a:txBody>
                    <a:bodyPr/>
                    <a:lstStyle/>
                    <a:p>
                      <a:pPr algn="ctr" fontAlgn="b"/>
                      <a:r>
                        <a:rPr lang="fr-FR" sz="1000" b="1" i="0" u="none" strike="noStrike">
                          <a:effectLst/>
                          <a:latin typeface="Arial" panose="020B0604020202020204" pitchFamily="34" charset="0"/>
                        </a:rPr>
                        <a:t>1 938 674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c>
                  <a:txBody>
                    <a:bodyPr/>
                    <a:lstStyle/>
                    <a:p>
                      <a:pPr algn="ctr" fontAlgn="b"/>
                      <a:r>
                        <a:rPr lang="fr-FR" sz="1000" b="1" i="0" u="none" strike="noStrike" dirty="0">
                          <a:effectLst/>
                          <a:latin typeface="Arial" panose="020B0604020202020204" pitchFamily="34" charset="0"/>
                        </a:rPr>
                        <a:t>3 016 631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extLst>
                  <a:ext uri="{0D108BD9-81ED-4DB2-BD59-A6C34878D82A}">
                    <a16:rowId xmlns:a16="http://schemas.microsoft.com/office/drawing/2014/main" val="3563433038"/>
                  </a:ext>
                </a:extLst>
              </a:tr>
            </a:tbl>
          </a:graphicData>
        </a:graphic>
      </p:graphicFrame>
      <p:sp>
        <p:nvSpPr>
          <p:cNvPr id="9" name="Rectangle 8">
            <a:extLst>
              <a:ext uri="{FF2B5EF4-FFF2-40B4-BE49-F238E27FC236}">
                <a16:creationId xmlns:a16="http://schemas.microsoft.com/office/drawing/2014/main" id="{D064C109-D5BD-4F29-881E-2A5F6D760326}"/>
              </a:ext>
            </a:extLst>
          </p:cNvPr>
          <p:cNvSpPr/>
          <p:nvPr/>
        </p:nvSpPr>
        <p:spPr>
          <a:xfrm>
            <a:off x="1283409" y="5662466"/>
            <a:ext cx="10625222" cy="82352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fr-FR" sz="1400" dirty="0"/>
              <a:t>Le résultat de la SDR ressort positif à  par tir de la Deuxième année en retenant un scénario prudent en terme de réalisation.</a:t>
            </a:r>
          </a:p>
          <a:p>
            <a:pPr marL="285750" indent="-285750">
              <a:buFont typeface="Wingdings" panose="05000000000000000000" pitchFamily="2" charset="2"/>
              <a:buChar char="§"/>
            </a:pPr>
            <a:r>
              <a:rPr lang="fr-FR" sz="1400" dirty="0"/>
              <a:t>Le résultat positif pourra être investi dans le développement des produits d’artisanat ainsi que dans l’expansion de la SDR vers de nouvelles plateformes</a:t>
            </a:r>
          </a:p>
        </p:txBody>
      </p:sp>
      <p:sp>
        <p:nvSpPr>
          <p:cNvPr id="3" name="Rectangle 2">
            <a:extLst>
              <a:ext uri="{FF2B5EF4-FFF2-40B4-BE49-F238E27FC236}">
                <a16:creationId xmlns:a16="http://schemas.microsoft.com/office/drawing/2014/main" id="{A7A1C463-9377-40BB-82E5-8C4A55900CA7}"/>
              </a:ext>
            </a:extLst>
          </p:cNvPr>
          <p:cNvSpPr/>
          <p:nvPr/>
        </p:nvSpPr>
        <p:spPr>
          <a:xfrm>
            <a:off x="6236094" y="5333053"/>
            <a:ext cx="5562915" cy="32941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1641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6C2DE-494C-42BE-AB67-9ED2046A772C}"/>
              </a:ext>
            </a:extLst>
          </p:cNvPr>
          <p:cNvSpPr>
            <a:spLocks noGrp="1"/>
          </p:cNvSpPr>
          <p:nvPr>
            <p:ph type="title"/>
          </p:nvPr>
        </p:nvSpPr>
        <p:spPr/>
        <p:txBody>
          <a:bodyPr>
            <a:normAutofit/>
          </a:bodyPr>
          <a:lstStyle/>
          <a:p>
            <a:r>
              <a:rPr lang="en-US" sz="3600" dirty="0" err="1">
                <a:solidFill>
                  <a:srgbClr val="76DCE4"/>
                </a:solidFill>
              </a:rPr>
              <a:t>Synthèse</a:t>
            </a:r>
            <a:r>
              <a:rPr lang="en-US" sz="3600" dirty="0">
                <a:solidFill>
                  <a:srgbClr val="76DCE4"/>
                </a:solidFill>
              </a:rPr>
              <a:t> du PNL </a:t>
            </a:r>
            <a:r>
              <a:rPr lang="en-US" sz="3600" dirty="0" err="1">
                <a:solidFill>
                  <a:srgbClr val="76DCE4"/>
                </a:solidFill>
              </a:rPr>
              <a:t>plateforme</a:t>
            </a:r>
            <a:endParaRPr lang="en-US" sz="2000" dirty="0">
              <a:solidFill>
                <a:srgbClr val="76DCE4"/>
              </a:solidFill>
            </a:endParaRPr>
          </a:p>
        </p:txBody>
      </p:sp>
      <p:graphicFrame>
        <p:nvGraphicFramePr>
          <p:cNvPr id="5" name="Tableau 4">
            <a:extLst>
              <a:ext uri="{FF2B5EF4-FFF2-40B4-BE49-F238E27FC236}">
                <a16:creationId xmlns:a16="http://schemas.microsoft.com/office/drawing/2014/main" id="{3761CF72-2622-41C2-B18B-0212F7537CD9}"/>
              </a:ext>
            </a:extLst>
          </p:cNvPr>
          <p:cNvGraphicFramePr>
            <a:graphicFrameLocks noGrp="1"/>
          </p:cNvGraphicFramePr>
          <p:nvPr>
            <p:extLst>
              <p:ext uri="{D42A27DB-BD31-4B8C-83A1-F6EECF244321}">
                <p14:modId xmlns:p14="http://schemas.microsoft.com/office/powerpoint/2010/main" val="1031424990"/>
              </p:ext>
            </p:extLst>
          </p:nvPr>
        </p:nvGraphicFramePr>
        <p:xfrm>
          <a:off x="1567543" y="2311558"/>
          <a:ext cx="8831627" cy="3027665"/>
        </p:xfrm>
        <a:graphic>
          <a:graphicData uri="http://schemas.openxmlformats.org/drawingml/2006/table">
            <a:tbl>
              <a:tblPr/>
              <a:tblGrid>
                <a:gridCol w="1362205">
                  <a:extLst>
                    <a:ext uri="{9D8B030D-6E8A-4147-A177-3AD203B41FA5}">
                      <a16:colId xmlns:a16="http://schemas.microsoft.com/office/drawing/2014/main" val="3982825406"/>
                    </a:ext>
                  </a:extLst>
                </a:gridCol>
                <a:gridCol w="1997900">
                  <a:extLst>
                    <a:ext uri="{9D8B030D-6E8A-4147-A177-3AD203B41FA5}">
                      <a16:colId xmlns:a16="http://schemas.microsoft.com/office/drawing/2014/main" val="228593211"/>
                    </a:ext>
                  </a:extLst>
                </a:gridCol>
                <a:gridCol w="1407611">
                  <a:extLst>
                    <a:ext uri="{9D8B030D-6E8A-4147-A177-3AD203B41FA5}">
                      <a16:colId xmlns:a16="http://schemas.microsoft.com/office/drawing/2014/main" val="1672826580"/>
                    </a:ext>
                  </a:extLst>
                </a:gridCol>
                <a:gridCol w="1407611">
                  <a:extLst>
                    <a:ext uri="{9D8B030D-6E8A-4147-A177-3AD203B41FA5}">
                      <a16:colId xmlns:a16="http://schemas.microsoft.com/office/drawing/2014/main" val="2790697864"/>
                    </a:ext>
                  </a:extLst>
                </a:gridCol>
                <a:gridCol w="1294095">
                  <a:extLst>
                    <a:ext uri="{9D8B030D-6E8A-4147-A177-3AD203B41FA5}">
                      <a16:colId xmlns:a16="http://schemas.microsoft.com/office/drawing/2014/main" val="3786346005"/>
                    </a:ext>
                  </a:extLst>
                </a:gridCol>
                <a:gridCol w="1362205">
                  <a:extLst>
                    <a:ext uri="{9D8B030D-6E8A-4147-A177-3AD203B41FA5}">
                      <a16:colId xmlns:a16="http://schemas.microsoft.com/office/drawing/2014/main" val="1708177577"/>
                    </a:ext>
                  </a:extLst>
                </a:gridCol>
              </a:tblGrid>
              <a:tr h="189287">
                <a:tc gridSpan="2">
                  <a:txBody>
                    <a:bodyPr/>
                    <a:lstStyle/>
                    <a:p>
                      <a:pPr algn="l" fontAlgn="b"/>
                      <a:r>
                        <a:rPr lang="fr-FR" sz="1200" b="1" i="0" u="sng" strike="noStrike">
                          <a:effectLst/>
                          <a:latin typeface="Arial" panose="020B0604020202020204" pitchFamily="34" charset="0"/>
                        </a:rPr>
                        <a:t>Résultat Normatif En DH</a:t>
                      </a:r>
                    </a:p>
                  </a:txBody>
                  <a:tcPr marL="4763" marR="4763" marT="4763" marB="0" anchor="b">
                    <a:lnL>
                      <a:noFill/>
                    </a:lnL>
                    <a:lnR>
                      <a:noFill/>
                    </a:lnR>
                    <a:lnT>
                      <a:noFill/>
                    </a:lnT>
                    <a:lnB>
                      <a:noFill/>
                    </a:lnB>
                  </a:tcPr>
                </a:tc>
                <a:tc hMerge="1">
                  <a:txBody>
                    <a:bodyPr/>
                    <a:lstStyle/>
                    <a:p>
                      <a:endParaRPr lang="fr-FR"/>
                    </a:p>
                  </a:txBody>
                  <a:tcPr/>
                </a:tc>
                <a:tc>
                  <a:txBody>
                    <a:bodyPr/>
                    <a:lstStyle/>
                    <a:p>
                      <a:pPr algn="ctr" fontAlgn="b"/>
                      <a:endParaRPr lang="fr-FR" sz="1200" b="0" i="0" u="none" strike="noStrike">
                        <a:effectLst/>
                        <a:latin typeface="Arial" panose="020B0604020202020204" pitchFamily="34" charset="0"/>
                      </a:endParaRPr>
                    </a:p>
                  </a:txBody>
                  <a:tcPr marL="4763" marR="4763" marT="4763" marB="0" anchor="b">
                    <a:lnL>
                      <a:noFill/>
                    </a:lnL>
                    <a:lnR>
                      <a:noFill/>
                    </a:lnR>
                    <a:lnT>
                      <a:noFill/>
                    </a:lnT>
                    <a:lnB>
                      <a:noFill/>
                    </a:lnB>
                  </a:tcPr>
                </a:tc>
                <a:tc>
                  <a:txBody>
                    <a:bodyPr/>
                    <a:lstStyle/>
                    <a:p>
                      <a:pPr algn="ctr" fontAlgn="b"/>
                      <a:endParaRPr lang="fr-FR" sz="1200" b="0" i="0" u="none" strike="noStrike">
                        <a:effectLst/>
                        <a:latin typeface="Arial" panose="020B0604020202020204" pitchFamily="34" charset="0"/>
                      </a:endParaRPr>
                    </a:p>
                  </a:txBody>
                  <a:tcPr marL="4763" marR="4763" marT="4763" marB="0" anchor="b">
                    <a:lnL>
                      <a:noFill/>
                    </a:lnL>
                    <a:lnR>
                      <a:noFill/>
                    </a:lnR>
                    <a:lnT>
                      <a:noFill/>
                    </a:lnT>
                    <a:lnB>
                      <a:noFill/>
                    </a:lnB>
                  </a:tcPr>
                </a:tc>
                <a:tc>
                  <a:txBody>
                    <a:bodyPr/>
                    <a:lstStyle/>
                    <a:p>
                      <a:pPr algn="ctr" fontAlgn="b"/>
                      <a:endParaRPr lang="fr-FR" sz="1200" b="0" i="0" u="none" strike="noStrike">
                        <a:effectLst/>
                        <a:latin typeface="Arial" panose="020B0604020202020204" pitchFamily="34" charset="0"/>
                      </a:endParaRPr>
                    </a:p>
                  </a:txBody>
                  <a:tcPr marL="4763" marR="4763" marT="4763" marB="0" anchor="b">
                    <a:lnL>
                      <a:noFill/>
                    </a:lnL>
                    <a:lnR>
                      <a:noFill/>
                    </a:lnR>
                    <a:lnT>
                      <a:noFill/>
                    </a:lnT>
                    <a:lnB>
                      <a:noFill/>
                    </a:lnB>
                  </a:tcPr>
                </a:tc>
                <a:tc>
                  <a:txBody>
                    <a:bodyPr/>
                    <a:lstStyle/>
                    <a:p>
                      <a:pPr algn="l" fontAlgn="b"/>
                      <a:endParaRPr lang="fr-FR" sz="1200" b="0" i="0" u="none" strike="noStrike">
                        <a:effectLst/>
                        <a:latin typeface="Arial" panose="020B0604020202020204" pitchFamily="34" charset="0"/>
                      </a:endParaRPr>
                    </a:p>
                  </a:txBody>
                  <a:tcPr marL="4763" marR="4763" marT="4763" marB="0" anchor="b">
                    <a:lnL>
                      <a:noFill/>
                    </a:lnL>
                    <a:lnR>
                      <a:noFill/>
                    </a:lnR>
                    <a:lnT>
                      <a:noFill/>
                    </a:lnT>
                    <a:lnB>
                      <a:noFill/>
                    </a:lnB>
                  </a:tcPr>
                </a:tc>
                <a:extLst>
                  <a:ext uri="{0D108BD9-81ED-4DB2-BD59-A6C34878D82A}">
                    <a16:rowId xmlns:a16="http://schemas.microsoft.com/office/drawing/2014/main" val="3743367451"/>
                  </a:ext>
                </a:extLst>
              </a:tr>
              <a:tr h="183529">
                <a:tc>
                  <a:txBody>
                    <a:bodyPr/>
                    <a:lstStyle/>
                    <a:p>
                      <a:pPr algn="l" fontAlgn="b"/>
                      <a:endParaRPr lang="fr-FR" sz="1200" b="0" i="0" u="none" strike="noStrike">
                        <a:effectLst/>
                        <a:latin typeface="Arial" panose="020B0604020202020204" pitchFamily="34" charset="0"/>
                      </a:endParaRP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fr-FR" sz="1200" b="0" i="0" u="none" strike="noStrike">
                        <a:effectLst/>
                        <a:latin typeface="Arial" panose="020B0604020202020204" pitchFamily="34" charset="0"/>
                      </a:endParaRP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fr-FR" sz="1200" b="0" i="0" u="none" strike="noStrike">
                        <a:effectLst/>
                        <a:latin typeface="Arial" panose="020B0604020202020204" pitchFamily="34" charset="0"/>
                      </a:endParaRP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fr-FR" sz="1200" b="0" i="0" u="none" strike="noStrike">
                        <a:effectLst/>
                        <a:latin typeface="Arial" panose="020B0604020202020204" pitchFamily="34" charset="0"/>
                      </a:endParaRP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fr-FR" sz="1200" b="0" i="0" u="none" strike="noStrike">
                        <a:effectLst/>
                        <a:latin typeface="Arial" panose="020B0604020202020204" pitchFamily="34" charset="0"/>
                      </a:endParaRP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200" b="0" i="0" u="none" strike="noStrike">
                        <a:effectLst/>
                        <a:latin typeface="Arial" panose="020B0604020202020204" pitchFamily="34" charset="0"/>
                      </a:endParaRP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4372008"/>
                  </a:ext>
                </a:extLst>
              </a:tr>
              <a:tr h="448387">
                <a:tc>
                  <a:txBody>
                    <a:bodyPr/>
                    <a:lstStyle/>
                    <a:p>
                      <a:pPr algn="ctr" fontAlgn="ctr"/>
                      <a:r>
                        <a:rPr lang="fr-FR" sz="1050" b="1" i="0" u="none" strike="noStrike">
                          <a:effectLst/>
                          <a:latin typeface="Arial" panose="020B0604020202020204" pitchFamily="34" charset="0"/>
                        </a:rPr>
                        <a:t>Plateforme</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c>
                  <a:txBody>
                    <a:bodyPr/>
                    <a:lstStyle/>
                    <a:p>
                      <a:pPr algn="ctr" fontAlgn="ctr"/>
                      <a:r>
                        <a:rPr lang="fr-FR" sz="1050" b="1" i="0" u="none" strike="noStrike">
                          <a:effectLst/>
                          <a:latin typeface="Arial" panose="020B0604020202020204" pitchFamily="34" charset="0"/>
                        </a:rPr>
                        <a:t>Chiffre d'affaires</a:t>
                      </a:r>
                      <a:br>
                        <a:rPr lang="fr-FR" sz="1050" b="1" i="0" u="none" strike="noStrike">
                          <a:effectLst/>
                          <a:latin typeface="Arial" panose="020B0604020202020204" pitchFamily="34" charset="0"/>
                        </a:rPr>
                      </a:br>
                      <a:r>
                        <a:rPr lang="fr-FR" sz="1050" b="1" i="0" u="none" strike="noStrike">
                          <a:effectLst/>
                          <a:latin typeface="Arial" panose="020B0604020202020204" pitchFamily="34" charset="0"/>
                        </a:rPr>
                        <a:t>Année 5</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c>
                  <a:txBody>
                    <a:bodyPr/>
                    <a:lstStyle/>
                    <a:p>
                      <a:pPr algn="ctr" fontAlgn="ctr"/>
                      <a:r>
                        <a:rPr lang="fr-FR" sz="1050" b="1" i="0" u="none" strike="noStrike">
                          <a:effectLst/>
                          <a:latin typeface="Arial" panose="020B0604020202020204" pitchFamily="34" charset="0"/>
                        </a:rPr>
                        <a:t>Marge Commerciale</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c>
                  <a:txBody>
                    <a:bodyPr/>
                    <a:lstStyle/>
                    <a:p>
                      <a:pPr algn="ctr" fontAlgn="ctr"/>
                      <a:r>
                        <a:rPr lang="fr-FR" sz="1050" b="1" i="0" u="none" strike="noStrike">
                          <a:effectLst/>
                          <a:latin typeface="Arial" panose="020B0604020202020204" pitchFamily="34" charset="0"/>
                        </a:rPr>
                        <a:t>QP Subvention Etat</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c>
                  <a:txBody>
                    <a:bodyPr/>
                    <a:lstStyle/>
                    <a:p>
                      <a:pPr algn="ctr" fontAlgn="ctr"/>
                      <a:r>
                        <a:rPr lang="fr-FR" sz="1050" b="1" i="0" u="none" strike="noStrike">
                          <a:effectLst/>
                          <a:latin typeface="Arial" panose="020B0604020202020204" pitchFamily="34" charset="0"/>
                        </a:rPr>
                        <a:t>Charges de </a:t>
                      </a:r>
                      <a:br>
                        <a:rPr lang="fr-FR" sz="1050" b="1" i="0" u="none" strike="noStrike">
                          <a:effectLst/>
                          <a:latin typeface="Arial" panose="020B0604020202020204" pitchFamily="34" charset="0"/>
                        </a:rPr>
                      </a:br>
                      <a:r>
                        <a:rPr lang="fr-FR" sz="1050" b="1" i="0" u="none" strike="noStrike">
                          <a:effectLst/>
                          <a:latin typeface="Arial" panose="020B0604020202020204" pitchFamily="34" charset="0"/>
                        </a:rPr>
                        <a:t>fonctionnement</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c>
                  <a:txBody>
                    <a:bodyPr/>
                    <a:lstStyle/>
                    <a:p>
                      <a:pPr algn="ctr" fontAlgn="ctr"/>
                      <a:r>
                        <a:rPr lang="fr-FR" sz="1050" b="1" i="0" u="none" strike="noStrike">
                          <a:effectLst/>
                          <a:latin typeface="Arial" panose="020B0604020202020204" pitchFamily="34" charset="0"/>
                        </a:rPr>
                        <a:t>Résultat</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extLst>
                  <a:ext uri="{0D108BD9-81ED-4DB2-BD59-A6C34878D82A}">
                    <a16:rowId xmlns:a16="http://schemas.microsoft.com/office/drawing/2014/main" val="1938711850"/>
                  </a:ext>
                </a:extLst>
              </a:tr>
              <a:tr h="183529">
                <a:tc>
                  <a:txBody>
                    <a:bodyPr/>
                    <a:lstStyle/>
                    <a:p>
                      <a:pPr algn="l" fontAlgn="b"/>
                      <a:r>
                        <a:rPr lang="fr-FR" sz="1050" b="0" i="1" u="none" strike="noStrike">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1050" b="0" i="0" u="none" strike="noStrike">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1050" b="0" i="0" u="none" strike="noStrike">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1050" b="0" i="0" u="none" strike="noStrike">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1050" b="0" i="0" u="none" strike="noStrike">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1050" b="0" i="0" u="none" strike="noStrike">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93511981"/>
                  </a:ext>
                </a:extLst>
              </a:tr>
              <a:tr h="183529">
                <a:tc>
                  <a:txBody>
                    <a:bodyPr/>
                    <a:lstStyle/>
                    <a:p>
                      <a:pPr algn="l" fontAlgn="b"/>
                      <a:r>
                        <a:rPr lang="fr-FR" sz="1050" b="1" i="0" u="none" strike="noStrike">
                          <a:effectLst/>
                          <a:latin typeface="Arial" panose="020B0604020202020204" pitchFamily="34" charset="0"/>
                        </a:rPr>
                        <a:t>Chefchaouen</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effectLst/>
                          <a:latin typeface="Arial" panose="020B0604020202020204" pitchFamily="34" charset="0"/>
                        </a:rPr>
                        <a:t>18 132 297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effectLst/>
                          <a:latin typeface="Arial" panose="020B0604020202020204" pitchFamily="34" charset="0"/>
                        </a:rPr>
                        <a:t>1 658 029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effectLst/>
                          <a:latin typeface="Arial" panose="020B0604020202020204" pitchFamily="34" charset="0"/>
                        </a:rPr>
                        <a:t>500 000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effectLst/>
                          <a:latin typeface="Arial" panose="020B0604020202020204" pitchFamily="34" charset="0"/>
                        </a:rPr>
                        <a:t>616 229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effectLst/>
                          <a:latin typeface="Arial" panose="020B0604020202020204" pitchFamily="34" charset="0"/>
                        </a:rPr>
                        <a:t>1 541 800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51624231"/>
                  </a:ext>
                </a:extLst>
              </a:tr>
              <a:tr h="183529">
                <a:tc>
                  <a:txBody>
                    <a:bodyPr/>
                    <a:lstStyle/>
                    <a:p>
                      <a:pPr algn="l" fontAlgn="b"/>
                      <a:r>
                        <a:rPr lang="fr-FR" sz="1050" b="1" i="0" u="none" strike="noStrike">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49208270"/>
                  </a:ext>
                </a:extLst>
              </a:tr>
              <a:tr h="183529">
                <a:tc>
                  <a:txBody>
                    <a:bodyPr/>
                    <a:lstStyle/>
                    <a:p>
                      <a:pPr algn="l" fontAlgn="b"/>
                      <a:r>
                        <a:rPr lang="fr-FR" sz="1050" b="1" i="0" u="none" strike="noStrike">
                          <a:effectLst/>
                          <a:latin typeface="Arial" panose="020B0604020202020204" pitchFamily="34" charset="0"/>
                        </a:rPr>
                        <a:t>Ouazzane</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effectLst/>
                          <a:latin typeface="Arial" panose="020B0604020202020204" pitchFamily="34" charset="0"/>
                        </a:rPr>
                        <a:t>10 369 391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effectLst/>
                          <a:latin typeface="Arial" panose="020B0604020202020204" pitchFamily="34" charset="0"/>
                        </a:rPr>
                        <a:t>1 250 529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effectLst/>
                          <a:latin typeface="Arial" panose="020B0604020202020204" pitchFamily="34" charset="0"/>
                        </a:rPr>
                        <a:t>500 000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effectLst/>
                          <a:latin typeface="Arial" panose="020B0604020202020204" pitchFamily="34" charset="0"/>
                        </a:rPr>
                        <a:t>616 229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effectLst/>
                          <a:latin typeface="Arial" panose="020B0604020202020204" pitchFamily="34" charset="0"/>
                        </a:rPr>
                        <a:t>1 134 301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66697631"/>
                  </a:ext>
                </a:extLst>
              </a:tr>
              <a:tr h="183529">
                <a:tc>
                  <a:txBody>
                    <a:bodyPr/>
                    <a:lstStyle/>
                    <a:p>
                      <a:pPr algn="l" fontAlgn="b"/>
                      <a:r>
                        <a:rPr lang="fr-FR" sz="1050" b="1" i="0" u="none" strike="noStrike">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81599956"/>
                  </a:ext>
                </a:extLst>
              </a:tr>
              <a:tr h="183529">
                <a:tc>
                  <a:txBody>
                    <a:bodyPr/>
                    <a:lstStyle/>
                    <a:p>
                      <a:pPr algn="l" fontAlgn="b"/>
                      <a:r>
                        <a:rPr lang="fr-FR" sz="1050" b="1" i="0" u="none" strike="noStrike">
                          <a:effectLst/>
                          <a:latin typeface="Arial" panose="020B0604020202020204" pitchFamily="34" charset="0"/>
                        </a:rPr>
                        <a:t>Tétouan</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effectLst/>
                          <a:latin typeface="Arial" panose="020B0604020202020204" pitchFamily="34" charset="0"/>
                        </a:rPr>
                        <a:t>20 657 826</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effectLst/>
                          <a:latin typeface="Arial" panose="020B0604020202020204" pitchFamily="34" charset="0"/>
                        </a:rPr>
                        <a:t>1 836 872</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effectLst/>
                          <a:latin typeface="Arial" panose="020B0604020202020204" pitchFamily="34" charset="0"/>
                        </a:rPr>
                        <a:t>500 000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effectLst/>
                          <a:latin typeface="Arial" panose="020B0604020202020204" pitchFamily="34" charset="0"/>
                        </a:rPr>
                        <a:t>1 232 458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effectLst/>
                          <a:latin typeface="Arial" panose="020B0604020202020204" pitchFamily="34" charset="0"/>
                        </a:rPr>
                        <a:t>1 104 414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76054848"/>
                  </a:ext>
                </a:extLst>
              </a:tr>
              <a:tr h="183529">
                <a:tc>
                  <a:txBody>
                    <a:bodyPr/>
                    <a:lstStyle/>
                    <a:p>
                      <a:pPr algn="l" fontAlgn="b"/>
                      <a:r>
                        <a:rPr lang="fr-FR" sz="1050" b="1" i="0" u="none" strike="noStrike">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61710239"/>
                  </a:ext>
                </a:extLst>
              </a:tr>
              <a:tr h="183529">
                <a:tc>
                  <a:txBody>
                    <a:bodyPr/>
                    <a:lstStyle/>
                    <a:p>
                      <a:pPr algn="l" fontAlgn="b"/>
                      <a:r>
                        <a:rPr lang="fr-FR" sz="1050" b="1" i="0" u="none" strike="noStrike">
                          <a:effectLst/>
                          <a:latin typeface="Arial" panose="020B0604020202020204" pitchFamily="34" charset="0"/>
                        </a:rPr>
                        <a:t>Al Hoceima</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effectLst/>
                          <a:latin typeface="Arial" panose="020B0604020202020204" pitchFamily="34" charset="0"/>
                        </a:rPr>
                        <a:t>29 872 487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effectLst/>
                          <a:latin typeface="Arial" panose="020B0604020202020204" pitchFamily="34" charset="0"/>
                        </a:rPr>
                        <a:t>2 602 310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effectLst/>
                          <a:latin typeface="Arial" panose="020B0604020202020204" pitchFamily="34" charset="0"/>
                        </a:rPr>
                        <a:t>500 000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effectLst/>
                          <a:latin typeface="Arial" panose="020B0604020202020204" pitchFamily="34" charset="0"/>
                        </a:rPr>
                        <a:t>1 232 458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effectLst/>
                          <a:latin typeface="Arial" panose="020B0604020202020204" pitchFamily="34" charset="0"/>
                        </a:rPr>
                        <a:t>1 869 852</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765303"/>
                  </a:ext>
                </a:extLst>
              </a:tr>
              <a:tr h="183529">
                <a:tc>
                  <a:txBody>
                    <a:bodyPr/>
                    <a:lstStyle/>
                    <a:p>
                      <a:pPr algn="l" fontAlgn="b"/>
                      <a:r>
                        <a:rPr lang="fr-FR" sz="1050" b="1" i="0" u="none" strike="noStrike">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24838327"/>
                  </a:ext>
                </a:extLst>
              </a:tr>
              <a:tr h="183529">
                <a:tc>
                  <a:txBody>
                    <a:bodyPr/>
                    <a:lstStyle/>
                    <a:p>
                      <a:pPr algn="l" fontAlgn="b"/>
                      <a:r>
                        <a:rPr lang="fr-FR" sz="1050" b="1" i="0" u="none" strike="noStrike">
                          <a:effectLst/>
                          <a:latin typeface="Arial" panose="020B0604020202020204" pitchFamily="34" charset="0"/>
                        </a:rPr>
                        <a:t>Assilah</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effectLst/>
                          <a:latin typeface="Arial" panose="020B0604020202020204" pitchFamily="34" charset="0"/>
                        </a:rPr>
                        <a:t>17 156 155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effectLst/>
                          <a:latin typeface="Arial" panose="020B0604020202020204" pitchFamily="34" charset="0"/>
                        </a:rPr>
                        <a:t>1 548 509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effectLst/>
                          <a:latin typeface="Arial" panose="020B0604020202020204" pitchFamily="34" charset="0"/>
                        </a:rPr>
                        <a:t>500 000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effectLst/>
                          <a:latin typeface="Arial" panose="020B0604020202020204" pitchFamily="34" charset="0"/>
                        </a:rPr>
                        <a:t>1 232 458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effectLst/>
                          <a:latin typeface="Arial" panose="020B0604020202020204" pitchFamily="34" charset="0"/>
                        </a:rPr>
                        <a:t>816 051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80518933"/>
                  </a:ext>
                </a:extLst>
              </a:tr>
              <a:tr h="183529">
                <a:tc>
                  <a:txBody>
                    <a:bodyPr/>
                    <a:lstStyle/>
                    <a:p>
                      <a:pPr algn="l" fontAlgn="b"/>
                      <a:r>
                        <a:rPr lang="fr-FR" sz="1050" b="0" i="0" u="none" strike="noStrike">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4789582"/>
                  </a:ext>
                </a:extLst>
              </a:tr>
              <a:tr h="183529">
                <a:tc>
                  <a:txBody>
                    <a:bodyPr/>
                    <a:lstStyle/>
                    <a:p>
                      <a:pPr algn="l" fontAlgn="b"/>
                      <a:r>
                        <a:rPr lang="fr-FR" sz="1050" b="1" i="0" u="none" strike="noStrike">
                          <a:effectLst/>
                          <a:latin typeface="Arial" panose="020B0604020202020204" pitchFamily="34" charset="0"/>
                        </a:rPr>
                        <a:t>Total</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c>
                  <a:txBody>
                    <a:bodyPr/>
                    <a:lstStyle/>
                    <a:p>
                      <a:pPr algn="ctr" fontAlgn="b"/>
                      <a:r>
                        <a:rPr lang="fr-FR" sz="1050" b="1" i="0" u="none" strike="noStrike">
                          <a:effectLst/>
                          <a:latin typeface="Arial" panose="020B0604020202020204" pitchFamily="34" charset="0"/>
                        </a:rPr>
                        <a:t>96 188 155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c>
                  <a:txBody>
                    <a:bodyPr/>
                    <a:lstStyle/>
                    <a:p>
                      <a:pPr algn="ctr" fontAlgn="b"/>
                      <a:r>
                        <a:rPr lang="fr-FR" sz="1050" b="1" i="0" u="none" strike="noStrike">
                          <a:effectLst/>
                          <a:latin typeface="Arial" panose="020B0604020202020204" pitchFamily="34" charset="0"/>
                        </a:rPr>
                        <a:t>8 896 249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c>
                  <a:txBody>
                    <a:bodyPr/>
                    <a:lstStyle/>
                    <a:p>
                      <a:pPr algn="ctr" fontAlgn="b"/>
                      <a:r>
                        <a:rPr lang="fr-FR" sz="1050" b="1" i="0" u="none" strike="noStrike">
                          <a:effectLst/>
                          <a:latin typeface="Arial" panose="020B0604020202020204" pitchFamily="34" charset="0"/>
                        </a:rPr>
                        <a:t>2 500 000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c>
                  <a:txBody>
                    <a:bodyPr/>
                    <a:lstStyle/>
                    <a:p>
                      <a:pPr algn="ctr" fontAlgn="b"/>
                      <a:r>
                        <a:rPr lang="fr-FR" sz="1050" b="1" i="0" u="none" strike="noStrike">
                          <a:effectLst/>
                          <a:latin typeface="Arial" panose="020B0604020202020204" pitchFamily="34" charset="0"/>
                        </a:rPr>
                        <a:t>4 929 831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c>
                  <a:txBody>
                    <a:bodyPr/>
                    <a:lstStyle/>
                    <a:p>
                      <a:pPr algn="ctr" fontAlgn="b"/>
                      <a:r>
                        <a:rPr lang="fr-FR" sz="1050" b="1" i="0" u="none" strike="noStrike" dirty="0">
                          <a:effectLst/>
                          <a:latin typeface="Arial" panose="020B0604020202020204" pitchFamily="34" charset="0"/>
                        </a:rPr>
                        <a:t>6 466 419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extLst>
                  <a:ext uri="{0D108BD9-81ED-4DB2-BD59-A6C34878D82A}">
                    <a16:rowId xmlns:a16="http://schemas.microsoft.com/office/drawing/2014/main" val="1054513938"/>
                  </a:ext>
                </a:extLst>
              </a:tr>
            </a:tbl>
          </a:graphicData>
        </a:graphic>
      </p:graphicFrame>
      <p:sp>
        <p:nvSpPr>
          <p:cNvPr id="6" name="Rectangle 5">
            <a:extLst>
              <a:ext uri="{FF2B5EF4-FFF2-40B4-BE49-F238E27FC236}">
                <a16:creationId xmlns:a16="http://schemas.microsoft.com/office/drawing/2014/main" id="{DB3BDA65-D515-44DC-AB68-C5D64D8B34CF}"/>
              </a:ext>
            </a:extLst>
          </p:cNvPr>
          <p:cNvSpPr/>
          <p:nvPr/>
        </p:nvSpPr>
        <p:spPr>
          <a:xfrm>
            <a:off x="1283409" y="5662466"/>
            <a:ext cx="10625222" cy="82352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fr-FR" sz="1400" dirty="0"/>
              <a:t>En excluant les charges relatives à la SDR  en central d’environ 3 </a:t>
            </a:r>
            <a:r>
              <a:rPr lang="fr-FR" sz="1400" dirty="0" err="1"/>
              <a:t>Mdhs</a:t>
            </a:r>
            <a:r>
              <a:rPr lang="fr-FR" sz="1400" dirty="0"/>
              <a:t>, le résultat normatif des plateformes ressort confortablement bénéficiaire des le premier exercice.</a:t>
            </a:r>
          </a:p>
        </p:txBody>
      </p:sp>
    </p:spTree>
    <p:extLst>
      <p:ext uri="{BB962C8B-B14F-4D97-AF65-F5344CB8AC3E}">
        <p14:creationId xmlns:p14="http://schemas.microsoft.com/office/powerpoint/2010/main" val="611547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6C2DE-494C-42BE-AB67-9ED2046A772C}"/>
              </a:ext>
            </a:extLst>
          </p:cNvPr>
          <p:cNvSpPr>
            <a:spLocks noGrp="1"/>
          </p:cNvSpPr>
          <p:nvPr>
            <p:ph type="title"/>
          </p:nvPr>
        </p:nvSpPr>
        <p:spPr/>
        <p:txBody>
          <a:bodyPr>
            <a:normAutofit/>
          </a:bodyPr>
          <a:lstStyle/>
          <a:p>
            <a:r>
              <a:rPr lang="en-US" sz="3600" dirty="0" err="1">
                <a:solidFill>
                  <a:srgbClr val="76DCE4"/>
                </a:solidFill>
              </a:rPr>
              <a:t>Profitalité</a:t>
            </a:r>
            <a:r>
              <a:rPr lang="en-US" sz="3600" dirty="0">
                <a:solidFill>
                  <a:srgbClr val="76DCE4"/>
                </a:solidFill>
              </a:rPr>
              <a:t> de la SDR</a:t>
            </a:r>
            <a:endParaRPr lang="en-US" sz="2000" dirty="0">
              <a:solidFill>
                <a:srgbClr val="76DCE4"/>
              </a:solidFill>
            </a:endParaRPr>
          </a:p>
        </p:txBody>
      </p:sp>
      <p:graphicFrame>
        <p:nvGraphicFramePr>
          <p:cNvPr id="5" name="Tableau 4">
            <a:extLst>
              <a:ext uri="{FF2B5EF4-FFF2-40B4-BE49-F238E27FC236}">
                <a16:creationId xmlns:a16="http://schemas.microsoft.com/office/drawing/2014/main" id="{93B918AD-F9AD-4886-90E8-8FC44E08AA4B}"/>
              </a:ext>
            </a:extLst>
          </p:cNvPr>
          <p:cNvGraphicFramePr>
            <a:graphicFrameLocks noGrp="1"/>
          </p:cNvGraphicFramePr>
          <p:nvPr>
            <p:extLst>
              <p:ext uri="{D42A27DB-BD31-4B8C-83A1-F6EECF244321}">
                <p14:modId xmlns:p14="http://schemas.microsoft.com/office/powerpoint/2010/main" val="3095564518"/>
              </p:ext>
            </p:extLst>
          </p:nvPr>
        </p:nvGraphicFramePr>
        <p:xfrm>
          <a:off x="2271801" y="2533058"/>
          <a:ext cx="8116008" cy="2023860"/>
        </p:xfrm>
        <a:graphic>
          <a:graphicData uri="http://schemas.openxmlformats.org/drawingml/2006/table">
            <a:tbl>
              <a:tblPr/>
              <a:tblGrid>
                <a:gridCol w="2113752">
                  <a:extLst>
                    <a:ext uri="{9D8B030D-6E8A-4147-A177-3AD203B41FA5}">
                      <a16:colId xmlns:a16="http://schemas.microsoft.com/office/drawing/2014/main" val="3083290828"/>
                    </a:ext>
                  </a:extLst>
                </a:gridCol>
                <a:gridCol w="1196463">
                  <a:extLst>
                    <a:ext uri="{9D8B030D-6E8A-4147-A177-3AD203B41FA5}">
                      <a16:colId xmlns:a16="http://schemas.microsoft.com/office/drawing/2014/main" val="2273871174"/>
                    </a:ext>
                  </a:extLst>
                </a:gridCol>
                <a:gridCol w="1196463">
                  <a:extLst>
                    <a:ext uri="{9D8B030D-6E8A-4147-A177-3AD203B41FA5}">
                      <a16:colId xmlns:a16="http://schemas.microsoft.com/office/drawing/2014/main" val="848124315"/>
                    </a:ext>
                  </a:extLst>
                </a:gridCol>
                <a:gridCol w="1196463">
                  <a:extLst>
                    <a:ext uri="{9D8B030D-6E8A-4147-A177-3AD203B41FA5}">
                      <a16:colId xmlns:a16="http://schemas.microsoft.com/office/drawing/2014/main" val="1280684694"/>
                    </a:ext>
                  </a:extLst>
                </a:gridCol>
                <a:gridCol w="1196463">
                  <a:extLst>
                    <a:ext uri="{9D8B030D-6E8A-4147-A177-3AD203B41FA5}">
                      <a16:colId xmlns:a16="http://schemas.microsoft.com/office/drawing/2014/main" val="4221106103"/>
                    </a:ext>
                  </a:extLst>
                </a:gridCol>
                <a:gridCol w="1216404">
                  <a:extLst>
                    <a:ext uri="{9D8B030D-6E8A-4147-A177-3AD203B41FA5}">
                      <a16:colId xmlns:a16="http://schemas.microsoft.com/office/drawing/2014/main" val="1707279845"/>
                    </a:ext>
                  </a:extLst>
                </a:gridCol>
              </a:tblGrid>
              <a:tr h="338852">
                <a:tc>
                  <a:txBody>
                    <a:bodyPr/>
                    <a:lstStyle/>
                    <a:p>
                      <a:pPr algn="l" fontAlgn="b"/>
                      <a:endParaRPr lang="fr-FR" sz="1100" b="0" i="0" u="none" strike="noStrike" dirty="0">
                        <a:solidFill>
                          <a:srgbClr val="000000"/>
                        </a:solidFill>
                        <a:effectLst/>
                        <a:latin typeface="Arial" panose="020B0604020202020204" pitchFamily="34" charset="0"/>
                      </a:endParaRPr>
                    </a:p>
                  </a:txBody>
                  <a:tcPr marL="4763" marR="4763" marT="4763"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fr-FR" sz="1100" b="1" i="0" u="none" strike="noStrike" dirty="0">
                          <a:solidFill>
                            <a:srgbClr val="FFFFFF"/>
                          </a:solidFill>
                          <a:effectLst/>
                          <a:latin typeface="Arial" panose="020B0604020202020204" pitchFamily="34" charset="0"/>
                        </a:rPr>
                        <a:t>Année 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ctr" fontAlgn="b"/>
                      <a:r>
                        <a:rPr lang="fr-FR" sz="1100" b="1" i="0" u="none" strike="noStrike">
                          <a:solidFill>
                            <a:srgbClr val="FFFFFF"/>
                          </a:solidFill>
                          <a:effectLst/>
                          <a:latin typeface="Arial" panose="020B0604020202020204" pitchFamily="34" charset="0"/>
                        </a:rPr>
                        <a:t>Année 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ctr" fontAlgn="b"/>
                      <a:r>
                        <a:rPr lang="fr-FR" sz="1100" b="1" i="0" u="none" strike="noStrike">
                          <a:solidFill>
                            <a:srgbClr val="FFFFFF"/>
                          </a:solidFill>
                          <a:effectLst/>
                          <a:latin typeface="Arial" panose="020B0604020202020204" pitchFamily="34" charset="0"/>
                        </a:rPr>
                        <a:t>Année 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ctr" fontAlgn="b"/>
                      <a:r>
                        <a:rPr lang="fr-FR" sz="1100" b="1" i="0" u="none" strike="noStrike">
                          <a:solidFill>
                            <a:srgbClr val="FFFFFF"/>
                          </a:solidFill>
                          <a:effectLst/>
                          <a:latin typeface="Arial" panose="020B0604020202020204" pitchFamily="34" charset="0"/>
                        </a:rPr>
                        <a:t>Année 4</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ctr" fontAlgn="b"/>
                      <a:r>
                        <a:rPr lang="fr-FR" sz="1100" b="1" i="0" u="none" strike="noStrike">
                          <a:solidFill>
                            <a:srgbClr val="FFFFFF"/>
                          </a:solidFill>
                          <a:effectLst/>
                          <a:latin typeface="Arial" panose="020B0604020202020204" pitchFamily="34" charset="0"/>
                        </a:rPr>
                        <a:t>Année 5</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extLst>
                  <a:ext uri="{0D108BD9-81ED-4DB2-BD59-A6C34878D82A}">
                    <a16:rowId xmlns:a16="http://schemas.microsoft.com/office/drawing/2014/main" val="3322371921"/>
                  </a:ext>
                </a:extLst>
              </a:tr>
              <a:tr h="329600">
                <a:tc>
                  <a:txBody>
                    <a:bodyPr/>
                    <a:lstStyle/>
                    <a:p>
                      <a:pPr algn="l" fontAlgn="b"/>
                      <a:r>
                        <a:rPr lang="fr-FR" sz="1100" b="0" i="0" u="none" strike="noStrike" dirty="0">
                          <a:solidFill>
                            <a:srgbClr val="000000"/>
                          </a:solidFill>
                          <a:effectLst/>
                          <a:latin typeface="Arial" panose="020B0604020202020204" pitchFamily="34" charset="0"/>
                        </a:rPr>
                        <a:t>Chiffre d'affaires prévisionnel</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dirty="0">
                          <a:solidFill>
                            <a:srgbClr val="000000"/>
                          </a:solidFill>
                          <a:effectLst/>
                          <a:latin typeface="Calibri" panose="020F0502020204030204" pitchFamily="34" charset="0"/>
                        </a:rPr>
                        <a:t>36 217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dirty="0">
                          <a:solidFill>
                            <a:srgbClr val="000000"/>
                          </a:solidFill>
                          <a:effectLst/>
                          <a:latin typeface="Calibri" panose="020F0502020204030204" pitchFamily="34" charset="0"/>
                        </a:rPr>
                        <a:t>48 949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panose="020F0502020204030204" pitchFamily="34" charset="0"/>
                        </a:rPr>
                        <a:t>72 521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panose="020F0502020204030204" pitchFamily="34" charset="0"/>
                        </a:rPr>
                        <a:t>83 933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panose="020F0502020204030204" pitchFamily="34" charset="0"/>
                        </a:rPr>
                        <a:t>101 462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1346023"/>
                  </a:ext>
                </a:extLst>
              </a:tr>
              <a:tr h="338852">
                <a:tc>
                  <a:txBody>
                    <a:bodyPr/>
                    <a:lstStyle/>
                    <a:p>
                      <a:pPr algn="l" fontAlgn="b"/>
                      <a:r>
                        <a:rPr lang="fr-FR" sz="1100" b="0" i="0" u="none" strike="noStrike" dirty="0">
                          <a:solidFill>
                            <a:srgbClr val="000000"/>
                          </a:solidFill>
                          <a:effectLst/>
                          <a:latin typeface="Arial" panose="020B0604020202020204" pitchFamily="34" charset="0"/>
                        </a:rPr>
                        <a:t>Prestation Gestion déléguée</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100" b="0" i="0" u="none" strike="noStrike" dirty="0">
                          <a:solidFill>
                            <a:srgbClr val="000000"/>
                          </a:solidFill>
                          <a:effectLst/>
                          <a:latin typeface="Calibri" panose="020F0502020204030204" pitchFamily="34" charset="0"/>
                        </a:rPr>
                        <a:t>3 000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100" b="0" i="0" u="none" strike="noStrike" dirty="0">
                          <a:solidFill>
                            <a:srgbClr val="000000"/>
                          </a:solidFill>
                          <a:effectLst/>
                          <a:latin typeface="Calibri" panose="020F0502020204030204" pitchFamily="34" charset="0"/>
                        </a:rPr>
                        <a:t>3 000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panose="020F0502020204030204" pitchFamily="34" charset="0"/>
                        </a:rPr>
                        <a:t>3 000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panose="020F0502020204030204" pitchFamily="34" charset="0"/>
                        </a:rPr>
                        <a:t>3 000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panose="020F0502020204030204" pitchFamily="34" charset="0"/>
                        </a:rPr>
                        <a:t>3 000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7180206"/>
                  </a:ext>
                </a:extLst>
              </a:tr>
              <a:tr h="338852">
                <a:tc>
                  <a:txBody>
                    <a:bodyPr/>
                    <a:lstStyle/>
                    <a:p>
                      <a:pPr algn="l" fontAlgn="b"/>
                      <a:r>
                        <a:rPr lang="fr-FR" sz="1100" b="1" i="0" u="none" strike="noStrike" dirty="0">
                          <a:solidFill>
                            <a:srgbClr val="3A3838"/>
                          </a:solidFill>
                          <a:effectLst/>
                          <a:latin typeface="Arial" panose="020B0604020202020204" pitchFamily="34" charset="0"/>
                        </a:rPr>
                        <a:t>Résultat Net</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b"/>
                      <a:r>
                        <a:rPr lang="fr-FR" sz="1100" b="1" i="0" u="none" strike="noStrike">
                          <a:solidFill>
                            <a:srgbClr val="3A3838"/>
                          </a:solidFill>
                          <a:effectLst/>
                          <a:latin typeface="Calibri" panose="020F0502020204030204" pitchFamily="34" charset="0"/>
                        </a:rPr>
                        <a:t>-764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b"/>
                      <a:r>
                        <a:rPr lang="fr-FR" sz="1100" b="1" i="0" u="none" strike="noStrike" dirty="0">
                          <a:solidFill>
                            <a:srgbClr val="3A3838"/>
                          </a:solidFill>
                          <a:effectLst/>
                          <a:latin typeface="Calibri" panose="020F0502020204030204" pitchFamily="34" charset="0"/>
                        </a:rPr>
                        <a:t>137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b"/>
                      <a:r>
                        <a:rPr lang="fr-FR" sz="1100" b="1" i="0" u="none" strike="noStrike">
                          <a:solidFill>
                            <a:srgbClr val="3A3838"/>
                          </a:solidFill>
                          <a:effectLst/>
                          <a:latin typeface="Calibri" panose="020F0502020204030204" pitchFamily="34" charset="0"/>
                        </a:rPr>
                        <a:t>1 641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b"/>
                      <a:r>
                        <a:rPr lang="fr-FR" sz="1100" b="1" i="0" u="none" strike="noStrike">
                          <a:solidFill>
                            <a:srgbClr val="3A3838"/>
                          </a:solidFill>
                          <a:effectLst/>
                          <a:latin typeface="Calibri" panose="020F0502020204030204" pitchFamily="34" charset="0"/>
                        </a:rPr>
                        <a:t>1 779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b"/>
                      <a:r>
                        <a:rPr lang="fr-FR" sz="1100" b="1" i="0" u="none" strike="noStrike">
                          <a:solidFill>
                            <a:srgbClr val="3A3838"/>
                          </a:solidFill>
                          <a:effectLst/>
                          <a:latin typeface="Calibri" panose="020F0502020204030204" pitchFamily="34" charset="0"/>
                        </a:rPr>
                        <a:t>2 857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24970284"/>
                  </a:ext>
                </a:extLst>
              </a:tr>
              <a:tr h="338852">
                <a:tc>
                  <a:txBody>
                    <a:bodyPr/>
                    <a:lstStyle/>
                    <a:p>
                      <a:pPr algn="l" fontAlgn="b"/>
                      <a:r>
                        <a:rPr lang="fr-FR" sz="1100" b="1" i="0" u="none" strike="noStrike" dirty="0">
                          <a:solidFill>
                            <a:srgbClr val="3A3838"/>
                          </a:solidFill>
                          <a:effectLst/>
                          <a:latin typeface="Arial" panose="020B0604020202020204" pitchFamily="34" charset="0"/>
                        </a:rPr>
                        <a:t>Marge Commerciale</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b"/>
                      <a:r>
                        <a:rPr lang="fr-FR" sz="1100" b="1" i="0" u="none" strike="noStrike" dirty="0">
                          <a:solidFill>
                            <a:srgbClr val="3A3838"/>
                          </a:solidFill>
                          <a:effectLst/>
                          <a:latin typeface="Calibri" panose="020F0502020204030204" pitchFamily="34" charset="0"/>
                        </a:rPr>
                        <a:t>7,9%</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b"/>
                      <a:r>
                        <a:rPr lang="fr-FR" sz="1100" b="1" i="0" u="none" strike="noStrike" dirty="0">
                          <a:solidFill>
                            <a:srgbClr val="3A3838"/>
                          </a:solidFill>
                          <a:effectLst/>
                          <a:latin typeface="Calibri" panose="020F0502020204030204" pitchFamily="34" charset="0"/>
                        </a:rPr>
                        <a:t>8,4%</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b"/>
                      <a:r>
                        <a:rPr lang="fr-FR" sz="1100" b="1" i="0" u="none" strike="noStrike">
                          <a:solidFill>
                            <a:srgbClr val="3A3838"/>
                          </a:solidFill>
                          <a:effectLst/>
                          <a:latin typeface="Calibri" panose="020F0502020204030204" pitchFamily="34" charset="0"/>
                        </a:rPr>
                        <a:t>8,6%</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b"/>
                      <a:r>
                        <a:rPr lang="fr-FR" sz="1100" b="1" i="0" u="none" strike="noStrike">
                          <a:solidFill>
                            <a:srgbClr val="3A3838"/>
                          </a:solidFill>
                          <a:effectLst/>
                          <a:latin typeface="Calibri" panose="020F0502020204030204" pitchFamily="34" charset="0"/>
                        </a:rPr>
                        <a:t>8,7%</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b"/>
                      <a:r>
                        <a:rPr lang="fr-FR" sz="1100" b="1" i="0" u="none" strike="noStrike">
                          <a:solidFill>
                            <a:srgbClr val="3A3838"/>
                          </a:solidFill>
                          <a:effectLst/>
                          <a:latin typeface="Calibri" panose="020F0502020204030204" pitchFamily="34" charset="0"/>
                        </a:rPr>
                        <a:t>8,8%</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280791468"/>
                  </a:ext>
                </a:extLst>
              </a:tr>
              <a:tr h="338852">
                <a:tc>
                  <a:txBody>
                    <a:bodyPr/>
                    <a:lstStyle/>
                    <a:p>
                      <a:pPr algn="l" fontAlgn="b"/>
                      <a:r>
                        <a:rPr lang="fr-FR" sz="1100" b="1" i="0" u="none" strike="noStrike" dirty="0">
                          <a:solidFill>
                            <a:srgbClr val="000000"/>
                          </a:solidFill>
                          <a:effectLst/>
                          <a:latin typeface="Arial" panose="020B0604020202020204" pitchFamily="34" charset="0"/>
                        </a:rPr>
                        <a:t>Profitabilité</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r>
                        <a:rPr lang="fr-FR" sz="1100" b="1" i="0" u="none" strike="noStrike" dirty="0">
                          <a:solidFill>
                            <a:srgbClr val="000000"/>
                          </a:solidFill>
                          <a:effectLst/>
                          <a:latin typeface="Calibri" panose="020F0502020204030204" pitchFamily="34" charset="0"/>
                        </a:rPr>
                        <a:t>0,3%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r>
                        <a:rPr lang="fr-FR" sz="1100" b="1" i="0" u="none" strike="noStrike" dirty="0">
                          <a:solidFill>
                            <a:srgbClr val="000000"/>
                          </a:solidFill>
                          <a:effectLst/>
                          <a:latin typeface="Calibri" panose="020F0502020204030204" pitchFamily="34" charset="0"/>
                        </a:rPr>
                        <a:t>0,3%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r>
                        <a:rPr lang="fr-FR" sz="1100" b="1" i="0" u="none" strike="noStrike" dirty="0">
                          <a:solidFill>
                            <a:srgbClr val="000000"/>
                          </a:solidFill>
                          <a:effectLst/>
                          <a:latin typeface="Calibri" panose="020F0502020204030204" pitchFamily="34" charset="0"/>
                        </a:rPr>
                        <a:t>2,2%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r>
                        <a:rPr lang="fr-FR" sz="1100" b="1" i="0" u="none" strike="noStrike" dirty="0">
                          <a:solidFill>
                            <a:srgbClr val="000000"/>
                          </a:solidFill>
                          <a:effectLst/>
                          <a:latin typeface="Calibri" panose="020F0502020204030204" pitchFamily="34" charset="0"/>
                        </a:rPr>
                        <a:t>2,0%</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r>
                        <a:rPr lang="fr-FR" sz="1100" b="1" i="0" u="none" strike="noStrike" dirty="0">
                          <a:solidFill>
                            <a:srgbClr val="000000"/>
                          </a:solidFill>
                          <a:effectLst/>
                          <a:latin typeface="Calibri" panose="020F0502020204030204" pitchFamily="34" charset="0"/>
                        </a:rPr>
                        <a:t>2,7%</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430495784"/>
                  </a:ext>
                </a:extLst>
              </a:tr>
            </a:tbl>
          </a:graphicData>
        </a:graphic>
      </p:graphicFrame>
      <p:sp>
        <p:nvSpPr>
          <p:cNvPr id="6" name="Rectangle 5">
            <a:extLst>
              <a:ext uri="{FF2B5EF4-FFF2-40B4-BE49-F238E27FC236}">
                <a16:creationId xmlns:a16="http://schemas.microsoft.com/office/drawing/2014/main" id="{756E4E92-5682-446A-8F01-BAAA5E5996B5}"/>
              </a:ext>
            </a:extLst>
          </p:cNvPr>
          <p:cNvSpPr/>
          <p:nvPr/>
        </p:nvSpPr>
        <p:spPr>
          <a:xfrm>
            <a:off x="1283409" y="5225141"/>
            <a:ext cx="10625222" cy="125517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fr-FR" sz="1400" dirty="0"/>
              <a:t>La SDR commence à dégager un résultat positif à partir du deuxième exercice, elle atteint même le niveau de subvention alloué par la région au titre de la 5ème Année.</a:t>
            </a:r>
          </a:p>
          <a:p>
            <a:pPr marL="285750" indent="-285750">
              <a:buFont typeface="Wingdings" panose="05000000000000000000" pitchFamily="2" charset="2"/>
              <a:buChar char="§"/>
            </a:pPr>
            <a:r>
              <a:rPr lang="fr-FR" sz="1400" dirty="0"/>
              <a:t>La marge commerciale avoisine les 9%, un taux confortable si nous considérons que l’objectif ultime de la SDR étant de couvrir ses frais.</a:t>
            </a:r>
          </a:p>
          <a:p>
            <a:pPr marL="285750" indent="-285750">
              <a:buFont typeface="Wingdings" panose="05000000000000000000" pitchFamily="2" charset="2"/>
              <a:buChar char="§"/>
            </a:pPr>
            <a:r>
              <a:rPr lang="fr-FR" sz="1400" dirty="0"/>
              <a:t>Pour le taux de profitabilité, il avoisine les 3%  reste dans la moyenne  en considérant tout secteurs confondus.</a:t>
            </a:r>
          </a:p>
          <a:p>
            <a:pPr marL="285750" indent="-285750">
              <a:buFont typeface="Wingdings" panose="05000000000000000000" pitchFamily="2" charset="2"/>
              <a:buChar char="§"/>
            </a:pPr>
            <a:endParaRPr lang="fr-FR" sz="1400" dirty="0"/>
          </a:p>
        </p:txBody>
      </p:sp>
    </p:spTree>
    <p:extLst>
      <p:ext uri="{BB962C8B-B14F-4D97-AF65-F5344CB8AC3E}">
        <p14:creationId xmlns:p14="http://schemas.microsoft.com/office/powerpoint/2010/main" val="8975855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6C2DE-494C-42BE-AB67-9ED2046A772C}"/>
              </a:ext>
            </a:extLst>
          </p:cNvPr>
          <p:cNvSpPr>
            <a:spLocks noGrp="1"/>
          </p:cNvSpPr>
          <p:nvPr>
            <p:ph type="title"/>
          </p:nvPr>
        </p:nvSpPr>
        <p:spPr/>
        <p:txBody>
          <a:bodyPr>
            <a:normAutofit/>
          </a:bodyPr>
          <a:lstStyle/>
          <a:p>
            <a:r>
              <a:rPr lang="en-US" sz="3600" dirty="0" err="1">
                <a:solidFill>
                  <a:srgbClr val="76DCE4"/>
                </a:solidFill>
              </a:rPr>
              <a:t>Calendrier</a:t>
            </a:r>
            <a:r>
              <a:rPr lang="en-US" sz="3600" dirty="0">
                <a:solidFill>
                  <a:srgbClr val="76DCE4"/>
                </a:solidFill>
              </a:rPr>
              <a:t> de </a:t>
            </a:r>
            <a:r>
              <a:rPr lang="en-US" sz="3600" dirty="0" err="1">
                <a:solidFill>
                  <a:srgbClr val="76DCE4"/>
                </a:solidFill>
              </a:rPr>
              <a:t>réalisation</a:t>
            </a:r>
            <a:endParaRPr lang="en-US" sz="2000" dirty="0">
              <a:solidFill>
                <a:srgbClr val="76DCE4"/>
              </a:solidFill>
            </a:endParaRPr>
          </a:p>
        </p:txBody>
      </p:sp>
      <p:graphicFrame>
        <p:nvGraphicFramePr>
          <p:cNvPr id="8" name="Tableau 7">
            <a:extLst>
              <a:ext uri="{FF2B5EF4-FFF2-40B4-BE49-F238E27FC236}">
                <a16:creationId xmlns:a16="http://schemas.microsoft.com/office/drawing/2014/main" id="{01DD36E6-E2D8-441B-ADD9-C80B8713A9FB}"/>
              </a:ext>
            </a:extLst>
          </p:cNvPr>
          <p:cNvGraphicFramePr>
            <a:graphicFrameLocks noGrp="1"/>
          </p:cNvGraphicFramePr>
          <p:nvPr>
            <p:extLst>
              <p:ext uri="{D42A27DB-BD31-4B8C-83A1-F6EECF244321}">
                <p14:modId xmlns:p14="http://schemas.microsoft.com/office/powerpoint/2010/main" val="2189716476"/>
              </p:ext>
            </p:extLst>
          </p:nvPr>
        </p:nvGraphicFramePr>
        <p:xfrm>
          <a:off x="1523995" y="2328596"/>
          <a:ext cx="10107624" cy="4106272"/>
        </p:xfrm>
        <a:graphic>
          <a:graphicData uri="http://schemas.openxmlformats.org/drawingml/2006/table">
            <a:tbl>
              <a:tblPr/>
              <a:tblGrid>
                <a:gridCol w="7292496">
                  <a:extLst>
                    <a:ext uri="{9D8B030D-6E8A-4147-A177-3AD203B41FA5}">
                      <a16:colId xmlns:a16="http://schemas.microsoft.com/office/drawing/2014/main" val="770983644"/>
                    </a:ext>
                  </a:extLst>
                </a:gridCol>
                <a:gridCol w="234594">
                  <a:extLst>
                    <a:ext uri="{9D8B030D-6E8A-4147-A177-3AD203B41FA5}">
                      <a16:colId xmlns:a16="http://schemas.microsoft.com/office/drawing/2014/main" val="3591297313"/>
                    </a:ext>
                  </a:extLst>
                </a:gridCol>
                <a:gridCol w="234594">
                  <a:extLst>
                    <a:ext uri="{9D8B030D-6E8A-4147-A177-3AD203B41FA5}">
                      <a16:colId xmlns:a16="http://schemas.microsoft.com/office/drawing/2014/main" val="3467367413"/>
                    </a:ext>
                  </a:extLst>
                </a:gridCol>
                <a:gridCol w="234594">
                  <a:extLst>
                    <a:ext uri="{9D8B030D-6E8A-4147-A177-3AD203B41FA5}">
                      <a16:colId xmlns:a16="http://schemas.microsoft.com/office/drawing/2014/main" val="482575139"/>
                    </a:ext>
                  </a:extLst>
                </a:gridCol>
                <a:gridCol w="234594">
                  <a:extLst>
                    <a:ext uri="{9D8B030D-6E8A-4147-A177-3AD203B41FA5}">
                      <a16:colId xmlns:a16="http://schemas.microsoft.com/office/drawing/2014/main" val="461565237"/>
                    </a:ext>
                  </a:extLst>
                </a:gridCol>
                <a:gridCol w="234594">
                  <a:extLst>
                    <a:ext uri="{9D8B030D-6E8A-4147-A177-3AD203B41FA5}">
                      <a16:colId xmlns:a16="http://schemas.microsoft.com/office/drawing/2014/main" val="1518199426"/>
                    </a:ext>
                  </a:extLst>
                </a:gridCol>
                <a:gridCol w="234594">
                  <a:extLst>
                    <a:ext uri="{9D8B030D-6E8A-4147-A177-3AD203B41FA5}">
                      <a16:colId xmlns:a16="http://schemas.microsoft.com/office/drawing/2014/main" val="2969995570"/>
                    </a:ext>
                  </a:extLst>
                </a:gridCol>
                <a:gridCol w="234594">
                  <a:extLst>
                    <a:ext uri="{9D8B030D-6E8A-4147-A177-3AD203B41FA5}">
                      <a16:colId xmlns:a16="http://schemas.microsoft.com/office/drawing/2014/main" val="1035114290"/>
                    </a:ext>
                  </a:extLst>
                </a:gridCol>
                <a:gridCol w="234594">
                  <a:extLst>
                    <a:ext uri="{9D8B030D-6E8A-4147-A177-3AD203B41FA5}">
                      <a16:colId xmlns:a16="http://schemas.microsoft.com/office/drawing/2014/main" val="1141872781"/>
                    </a:ext>
                  </a:extLst>
                </a:gridCol>
                <a:gridCol w="234594">
                  <a:extLst>
                    <a:ext uri="{9D8B030D-6E8A-4147-A177-3AD203B41FA5}">
                      <a16:colId xmlns:a16="http://schemas.microsoft.com/office/drawing/2014/main" val="124311607"/>
                    </a:ext>
                  </a:extLst>
                </a:gridCol>
                <a:gridCol w="234594">
                  <a:extLst>
                    <a:ext uri="{9D8B030D-6E8A-4147-A177-3AD203B41FA5}">
                      <a16:colId xmlns:a16="http://schemas.microsoft.com/office/drawing/2014/main" val="1398138462"/>
                    </a:ext>
                  </a:extLst>
                </a:gridCol>
                <a:gridCol w="234594">
                  <a:extLst>
                    <a:ext uri="{9D8B030D-6E8A-4147-A177-3AD203B41FA5}">
                      <a16:colId xmlns:a16="http://schemas.microsoft.com/office/drawing/2014/main" val="699864506"/>
                    </a:ext>
                  </a:extLst>
                </a:gridCol>
                <a:gridCol w="234594">
                  <a:extLst>
                    <a:ext uri="{9D8B030D-6E8A-4147-A177-3AD203B41FA5}">
                      <a16:colId xmlns:a16="http://schemas.microsoft.com/office/drawing/2014/main" val="742618844"/>
                    </a:ext>
                  </a:extLst>
                </a:gridCol>
              </a:tblGrid>
              <a:tr h="256642">
                <a:tc rowSpan="2">
                  <a:txBody>
                    <a:bodyPr/>
                    <a:lstStyle/>
                    <a:p>
                      <a:pPr algn="ctr" fontAlgn="ctr"/>
                      <a:r>
                        <a:rPr lang="fr-FR" sz="1100" b="1" i="0" u="none" strike="noStrike" dirty="0">
                          <a:solidFill>
                            <a:srgbClr val="FFFFFF"/>
                          </a:solidFill>
                          <a:effectLst/>
                          <a:latin typeface="Calibri" panose="020F0502020204030204" pitchFamily="34" charset="0"/>
                        </a:rPr>
                        <a:t>Calendrier de réalisation</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gridSpan="12">
                  <a:txBody>
                    <a:bodyPr/>
                    <a:lstStyle/>
                    <a:p>
                      <a:pPr algn="ctr" fontAlgn="b"/>
                      <a:r>
                        <a:rPr lang="fr-FR" sz="1100" b="1" i="0" u="none" strike="noStrike" dirty="0">
                          <a:solidFill>
                            <a:srgbClr val="FFFFFF"/>
                          </a:solidFill>
                          <a:effectLst/>
                          <a:latin typeface="Calibri" panose="020F0502020204030204" pitchFamily="34" charset="0"/>
                        </a:rPr>
                        <a:t>2020</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921597178"/>
                  </a:ext>
                </a:extLst>
              </a:tr>
              <a:tr h="256642">
                <a:tc vMerge="1">
                  <a:txBody>
                    <a:bodyPr/>
                    <a:lstStyle/>
                    <a:p>
                      <a:endParaRPr lang="fr-FR"/>
                    </a:p>
                  </a:txBody>
                  <a:tcPr/>
                </a:tc>
                <a:tc>
                  <a:txBody>
                    <a:bodyPr/>
                    <a:lstStyle/>
                    <a:p>
                      <a:pPr algn="ctr" fontAlgn="b"/>
                      <a:r>
                        <a:rPr lang="fr-FR" sz="1100" b="1" i="0" u="none" strike="noStrike">
                          <a:solidFill>
                            <a:srgbClr val="FFFFFF"/>
                          </a:solidFill>
                          <a:effectLst/>
                          <a:latin typeface="Calibri" panose="020F0502020204030204" pitchFamily="34" charset="0"/>
                        </a:rPr>
                        <a:t>1</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fr-FR" sz="1100" b="1" i="0" u="none" strike="noStrike">
                          <a:solidFill>
                            <a:srgbClr val="FFFFFF"/>
                          </a:solidFill>
                          <a:effectLst/>
                          <a:latin typeface="Calibri" panose="020F0502020204030204" pitchFamily="34" charset="0"/>
                        </a:rPr>
                        <a:t>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fr-FR" sz="1100" b="1" i="0" u="none" strike="noStrike">
                          <a:solidFill>
                            <a:srgbClr val="FFFFFF"/>
                          </a:solidFill>
                          <a:effectLst/>
                          <a:latin typeface="Calibri" panose="020F0502020204030204" pitchFamily="34" charset="0"/>
                        </a:rPr>
                        <a:t>3</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fr-FR" sz="1100" b="1" i="0" u="none" strike="noStrike">
                          <a:solidFill>
                            <a:srgbClr val="FFFFFF"/>
                          </a:solidFill>
                          <a:effectLst/>
                          <a:latin typeface="Calibri" panose="020F0502020204030204" pitchFamily="34" charset="0"/>
                        </a:rPr>
                        <a:t>4</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fr-FR" sz="1100" b="1" i="0" u="none" strike="noStrike">
                          <a:solidFill>
                            <a:srgbClr val="FFFFFF"/>
                          </a:solidFill>
                          <a:effectLst/>
                          <a:latin typeface="Calibri" panose="020F0502020204030204" pitchFamily="34" charset="0"/>
                        </a:rPr>
                        <a:t>5</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fr-FR" sz="1100" b="1" i="0" u="none" strike="noStrike" dirty="0">
                          <a:solidFill>
                            <a:srgbClr val="FFFFFF"/>
                          </a:solidFill>
                          <a:effectLst/>
                          <a:latin typeface="Calibri" panose="020F0502020204030204" pitchFamily="34" charset="0"/>
                        </a:rPr>
                        <a:t>6</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fr-FR" sz="1100" b="1" i="0" u="none" strike="noStrike" dirty="0">
                          <a:solidFill>
                            <a:srgbClr val="FFFFFF"/>
                          </a:solidFill>
                          <a:effectLst/>
                          <a:latin typeface="Calibri" panose="020F0502020204030204" pitchFamily="34" charset="0"/>
                        </a:rPr>
                        <a:t>7</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fr-FR" sz="1100" b="1" i="0" u="none" strike="noStrike" dirty="0">
                          <a:solidFill>
                            <a:srgbClr val="FFFFFF"/>
                          </a:solidFill>
                          <a:effectLst/>
                          <a:latin typeface="Calibri" panose="020F0502020204030204" pitchFamily="34" charset="0"/>
                        </a:rPr>
                        <a:t>8</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fr-FR" sz="1100" b="1" i="0" u="none" strike="noStrike" dirty="0">
                          <a:solidFill>
                            <a:srgbClr val="FFFFFF"/>
                          </a:solidFill>
                          <a:effectLst/>
                          <a:latin typeface="Calibri" panose="020F0502020204030204" pitchFamily="34" charset="0"/>
                        </a:rPr>
                        <a:t>9</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fr-FR" sz="1100" b="1" i="0" u="none" strike="noStrike" dirty="0">
                          <a:solidFill>
                            <a:srgbClr val="FFFFFF"/>
                          </a:solidFill>
                          <a:effectLst/>
                          <a:latin typeface="Calibri" panose="020F0502020204030204" pitchFamily="34" charset="0"/>
                        </a:rPr>
                        <a:t>10</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fr-FR" sz="1100" b="1" i="0" u="none" strike="noStrike" dirty="0">
                          <a:solidFill>
                            <a:srgbClr val="FFFFFF"/>
                          </a:solidFill>
                          <a:effectLst/>
                          <a:latin typeface="Calibri" panose="020F0502020204030204" pitchFamily="34" charset="0"/>
                        </a:rPr>
                        <a:t>11</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fr-FR" sz="1100" b="1" i="0" u="none" strike="noStrike" dirty="0">
                          <a:solidFill>
                            <a:srgbClr val="FFFFFF"/>
                          </a:solidFill>
                          <a:effectLst/>
                          <a:latin typeface="Calibri" panose="020F0502020204030204" pitchFamily="34" charset="0"/>
                        </a:rPr>
                        <a:t>12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2153529063"/>
                  </a:ext>
                </a:extLst>
              </a:tr>
              <a:tr h="256642">
                <a:tc>
                  <a:txBody>
                    <a:bodyPr/>
                    <a:lstStyle/>
                    <a:p>
                      <a:pPr algn="ctr" fontAlgn="b"/>
                      <a:endParaRPr lang="fr-FR" sz="1100" b="0" i="0" u="none" strike="noStrike">
                        <a:solidFill>
                          <a:srgbClr val="000000"/>
                        </a:solidFill>
                        <a:effectLst/>
                        <a:latin typeface="Calibri" panose="020F0502020204030204" pitchFamily="34" charset="0"/>
                      </a:endParaRPr>
                    </a:p>
                  </a:txBody>
                  <a:tcPr marL="4763" marR="4763" marT="47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4763" marR="4763" marT="47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4763" marR="4763" marT="47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4763" marR="4763" marT="47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4763" marR="4763" marT="47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4763" marR="4763" marT="47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4763" marR="4763" marT="47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4763" marR="4763" marT="47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4763" marR="4763" marT="47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4763" marR="4763" marT="47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4763" marR="4763" marT="47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4763" marR="4763" marT="47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4763" marR="4763" marT="47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26258"/>
                  </a:ext>
                </a:extLst>
              </a:tr>
              <a:tr h="256642">
                <a:tc>
                  <a:txBody>
                    <a:bodyPr/>
                    <a:lstStyle/>
                    <a:p>
                      <a:pPr algn="l" fontAlgn="b"/>
                      <a:r>
                        <a:rPr lang="fr-FR" sz="1100" b="1" i="0" u="none" strike="noStrike">
                          <a:solidFill>
                            <a:srgbClr val="000000"/>
                          </a:solidFill>
                          <a:effectLst/>
                          <a:latin typeface="Calibri" panose="020F0502020204030204" pitchFamily="34" charset="0"/>
                        </a:rPr>
                        <a:t>Création de la SDR</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2">
                  <a:txBody>
                    <a:bodyPr/>
                    <a:lstStyle/>
                    <a:p>
                      <a:pPr algn="ctr" fontAlgn="b"/>
                      <a:r>
                        <a:rPr lang="fr-FR" sz="1100" b="0" i="1"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711681660"/>
                  </a:ext>
                </a:extLst>
              </a:tr>
              <a:tr h="256642">
                <a:tc>
                  <a:txBody>
                    <a:bodyPr/>
                    <a:lstStyle/>
                    <a:p>
                      <a:pPr algn="l" fontAlgn="b"/>
                      <a:r>
                        <a:rPr lang="fr-FR" sz="1100" b="1" i="0" u="none" strike="noStrike">
                          <a:solidFill>
                            <a:srgbClr val="000000"/>
                          </a:solidFill>
                          <a:effectLst/>
                          <a:latin typeface="Calibri" panose="020F0502020204030204" pitchFamily="34" charset="0"/>
                        </a:rPr>
                        <a:t>Elaboration des statuts juridiques</a:t>
                      </a:r>
                    </a:p>
                  </a:txBody>
                  <a:tcPr marL="200025"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1"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fr-FR" sz="1100" b="0" i="1"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hMerge="1">
                  <a:txBody>
                    <a:bodyPr/>
                    <a:lstStyle/>
                    <a:p>
                      <a:endParaRPr lang="fr-FR"/>
                    </a:p>
                  </a:txBody>
                  <a:tcPr/>
                </a:tc>
                <a:tc gridSpan="9">
                  <a:txBody>
                    <a:bodyPr/>
                    <a:lstStyle/>
                    <a:p>
                      <a:pPr algn="ctr" fontAlgn="b"/>
                      <a:r>
                        <a:rPr lang="fr-FR" sz="1100" b="1" i="1" u="none" strike="noStrike">
                          <a:solidFill>
                            <a:srgbClr val="FFFFFF"/>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733287930"/>
                  </a:ext>
                </a:extLst>
              </a:tr>
              <a:tr h="256642">
                <a:tc>
                  <a:txBody>
                    <a:bodyPr/>
                    <a:lstStyle/>
                    <a:p>
                      <a:pPr algn="l" fontAlgn="b"/>
                      <a:r>
                        <a:rPr lang="fr-FR" sz="1100" b="1" i="0" u="none" strike="noStrike">
                          <a:solidFill>
                            <a:srgbClr val="000000"/>
                          </a:solidFill>
                          <a:effectLst/>
                          <a:latin typeface="Calibri" panose="020F0502020204030204" pitchFamily="34" charset="0"/>
                        </a:rPr>
                        <a:t>Réaménagement du siège de la SDR</a:t>
                      </a:r>
                    </a:p>
                  </a:txBody>
                  <a:tcPr marL="200025"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1"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ctr" fontAlgn="b"/>
                      <a:r>
                        <a:rPr lang="fr-FR" sz="1100" b="0" i="1"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7">
                  <a:txBody>
                    <a:bodyPr/>
                    <a:lstStyle/>
                    <a:p>
                      <a:pPr algn="ctr" fontAlgn="b"/>
                      <a:r>
                        <a:rPr lang="fr-FR" sz="1100" b="0" i="1"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473636915"/>
                  </a:ext>
                </a:extLst>
              </a:tr>
              <a:tr h="256642">
                <a:tc>
                  <a:txBody>
                    <a:bodyPr/>
                    <a:lstStyle/>
                    <a:p>
                      <a:pPr algn="l" fontAlgn="b"/>
                      <a:r>
                        <a:rPr lang="fr-FR" sz="1100" b="1" i="0" u="none" strike="noStrike">
                          <a:solidFill>
                            <a:srgbClr val="000000"/>
                          </a:solidFill>
                          <a:effectLst/>
                          <a:latin typeface="Calibri" panose="020F0502020204030204" pitchFamily="34" charset="0"/>
                        </a:rPr>
                        <a:t>Recrutement du management de la SDR</a:t>
                      </a:r>
                    </a:p>
                  </a:txBody>
                  <a:tcPr marL="200025"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fr-FR" sz="1100" b="0" i="1"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8">
                  <a:txBody>
                    <a:bodyPr/>
                    <a:lstStyle/>
                    <a:p>
                      <a:pPr algn="ctr" fontAlgn="b"/>
                      <a:r>
                        <a:rPr lang="fr-FR" sz="1100" b="0" i="1"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635655273"/>
                  </a:ext>
                </a:extLst>
              </a:tr>
              <a:tr h="256642">
                <a:tc>
                  <a:txBody>
                    <a:bodyPr/>
                    <a:lstStyle/>
                    <a:p>
                      <a:pPr algn="l" fontAlgn="b"/>
                      <a:r>
                        <a:rPr lang="fr-FR" sz="1100" b="1" i="0" u="none" strike="noStrike">
                          <a:solidFill>
                            <a:srgbClr val="000000"/>
                          </a:solidFill>
                          <a:effectLst/>
                          <a:latin typeface="Calibri" panose="020F0502020204030204" pitchFamily="34" charset="0"/>
                        </a:rPr>
                        <a:t>Elaboration du modèle d'engagement et collaboration entre le Siege et les plateformes</a:t>
                      </a:r>
                    </a:p>
                  </a:txBody>
                  <a:tcPr marL="200025"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fr-FR" sz="1100" b="0" i="1"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hMerge="1">
                  <a:txBody>
                    <a:bodyPr/>
                    <a:lstStyle/>
                    <a:p>
                      <a:endParaRPr lang="fr-FR"/>
                    </a:p>
                  </a:txBody>
                  <a:tcPr/>
                </a:tc>
                <a:tc gridSpan="3">
                  <a:txBody>
                    <a:bodyPr/>
                    <a:lstStyle/>
                    <a:p>
                      <a:pPr algn="ctr" fontAlgn="b"/>
                      <a:r>
                        <a:rPr lang="fr-FR" sz="1100" b="1" i="1" u="none" strike="noStrike">
                          <a:solidFill>
                            <a:srgbClr val="FFFFFF"/>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hMerge="1">
                  <a:txBody>
                    <a:bodyPr/>
                    <a:lstStyle/>
                    <a:p>
                      <a:endParaRPr lang="fr-FR"/>
                    </a:p>
                  </a:txBody>
                  <a:tcPr/>
                </a:tc>
                <a:tc hMerge="1">
                  <a:txBody>
                    <a:bodyPr/>
                    <a:lstStyle/>
                    <a:p>
                      <a:endParaRPr lang="fr-FR"/>
                    </a:p>
                  </a:txBody>
                  <a:tcPr/>
                </a:tc>
                <a:tc gridSpan="6">
                  <a:txBody>
                    <a:bodyPr/>
                    <a:lstStyle/>
                    <a:p>
                      <a:pPr algn="ctr" fontAlgn="b"/>
                      <a:r>
                        <a:rPr lang="fr-FR" sz="1100" b="0" i="1"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565830659"/>
                  </a:ext>
                </a:extLst>
              </a:tr>
              <a:tr h="256642">
                <a:tc>
                  <a:txBody>
                    <a:bodyPr/>
                    <a:lstStyle/>
                    <a:p>
                      <a:pPr algn="l" fontAlgn="b"/>
                      <a:r>
                        <a:rPr lang="fr-FR" sz="1100" b="1"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2">
                  <a:txBody>
                    <a:bodyPr/>
                    <a:lstStyle/>
                    <a:p>
                      <a:pPr algn="ctr" fontAlgn="b"/>
                      <a:r>
                        <a:rPr lang="fr-FR" sz="1100" b="0" i="1"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221674444"/>
                  </a:ext>
                </a:extLst>
              </a:tr>
              <a:tr h="256642">
                <a:tc>
                  <a:txBody>
                    <a:bodyPr/>
                    <a:lstStyle/>
                    <a:p>
                      <a:pPr algn="l" fontAlgn="b"/>
                      <a:r>
                        <a:rPr lang="fr-FR" sz="1100" b="1" i="0" u="none" strike="noStrike">
                          <a:solidFill>
                            <a:srgbClr val="000000"/>
                          </a:solidFill>
                          <a:effectLst/>
                          <a:latin typeface="Calibri" panose="020F0502020204030204" pitchFamily="34" charset="0"/>
                        </a:rPr>
                        <a:t>Validation des Plateformes de démarrage</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1"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fr-FR" sz="1100" b="0" i="1"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hMerge="1">
                  <a:txBody>
                    <a:bodyPr/>
                    <a:lstStyle/>
                    <a:p>
                      <a:endParaRPr lang="fr-FR"/>
                    </a:p>
                  </a:txBody>
                  <a:tcPr/>
                </a:tc>
                <a:tc gridSpan="9">
                  <a:txBody>
                    <a:bodyPr/>
                    <a:lstStyle/>
                    <a:p>
                      <a:pPr algn="ctr" fontAlgn="b"/>
                      <a:r>
                        <a:rPr lang="fr-FR" sz="1100" b="1" i="1" u="none" strike="noStrike">
                          <a:solidFill>
                            <a:srgbClr val="FFFFFF"/>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757000446"/>
                  </a:ext>
                </a:extLst>
              </a:tr>
              <a:tr h="256642">
                <a:tc>
                  <a:txBody>
                    <a:bodyPr/>
                    <a:lstStyle/>
                    <a:p>
                      <a:pPr algn="l" fontAlgn="b"/>
                      <a:r>
                        <a:rPr lang="fr-FR" sz="1100" b="1" i="0" u="none" strike="noStrike">
                          <a:solidFill>
                            <a:srgbClr val="000000"/>
                          </a:solidFill>
                          <a:effectLst/>
                          <a:latin typeface="Calibri" panose="020F0502020204030204" pitchFamily="34" charset="0"/>
                        </a:rPr>
                        <a:t>Adaptation des plateforme au modele de la SDR</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fr-FR" sz="1100" b="0" i="1"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gridSpan="4">
                  <a:txBody>
                    <a:bodyPr/>
                    <a:lstStyle/>
                    <a:p>
                      <a:pPr algn="ctr" fontAlgn="b"/>
                      <a:r>
                        <a:rPr lang="fr-FR" sz="1100" b="0" i="1"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6">
                  <a:txBody>
                    <a:bodyPr/>
                    <a:lstStyle/>
                    <a:p>
                      <a:pPr algn="ctr" fontAlgn="b"/>
                      <a:r>
                        <a:rPr lang="fr-FR" sz="1100" b="0" i="1"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002246677"/>
                  </a:ext>
                </a:extLst>
              </a:tr>
              <a:tr h="256642">
                <a:tc>
                  <a:txBody>
                    <a:bodyPr/>
                    <a:lstStyle/>
                    <a:p>
                      <a:pPr algn="l" fontAlgn="b"/>
                      <a:r>
                        <a:rPr lang="fr-FR" sz="1100" b="1" i="0" u="none" strike="noStrike">
                          <a:solidFill>
                            <a:srgbClr val="000000"/>
                          </a:solidFill>
                          <a:effectLst/>
                          <a:latin typeface="Calibri" panose="020F0502020204030204" pitchFamily="34" charset="0"/>
                        </a:rPr>
                        <a:t>Recrutement des équipes des Trois premieres Plateforme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fr-FR" sz="1100" b="0" i="1"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2">
                  <a:txBody>
                    <a:bodyPr/>
                    <a:lstStyle/>
                    <a:p>
                      <a:pPr algn="ctr" fontAlgn="b"/>
                      <a:r>
                        <a:rPr lang="fr-FR" sz="1100" b="0" i="1"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hMerge="1">
                  <a:txBody>
                    <a:bodyPr/>
                    <a:lstStyle/>
                    <a:p>
                      <a:endParaRPr lang="fr-FR"/>
                    </a:p>
                  </a:txBody>
                  <a:tcPr/>
                </a:tc>
                <a:tc gridSpan="6">
                  <a:txBody>
                    <a:bodyPr/>
                    <a:lstStyle/>
                    <a:p>
                      <a:pPr algn="ctr" fontAlgn="b"/>
                      <a:r>
                        <a:rPr lang="fr-FR" sz="1100" b="0" i="1"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083289151"/>
                  </a:ext>
                </a:extLst>
              </a:tr>
              <a:tr h="256642">
                <a:tc>
                  <a:txBody>
                    <a:bodyPr/>
                    <a:lstStyle/>
                    <a:p>
                      <a:pPr algn="l" fontAlgn="b"/>
                      <a:r>
                        <a:rPr lang="fr-FR" sz="1100" b="1" i="0" u="none" strike="noStrike">
                          <a:solidFill>
                            <a:srgbClr val="000000"/>
                          </a:solidFill>
                          <a:effectLst/>
                          <a:latin typeface="Calibri" panose="020F0502020204030204" pitchFamily="34" charset="0"/>
                        </a:rPr>
                        <a:t>Formation et accomagnement de la plateforme</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ctr" fontAlgn="b"/>
                      <a:r>
                        <a:rPr lang="fr-FR" sz="1100" b="0" i="1"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2">
                  <a:txBody>
                    <a:bodyPr/>
                    <a:lstStyle/>
                    <a:p>
                      <a:pPr algn="ctr" fontAlgn="b"/>
                      <a:r>
                        <a:rPr lang="fr-FR" sz="1100" b="0" i="1"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hMerge="1">
                  <a:txBody>
                    <a:bodyPr/>
                    <a:lstStyle/>
                    <a:p>
                      <a:endParaRPr lang="fr-FR"/>
                    </a:p>
                  </a:txBody>
                  <a:tcPr/>
                </a:tc>
                <a:tc gridSpan="4">
                  <a:txBody>
                    <a:bodyPr/>
                    <a:lstStyle/>
                    <a:p>
                      <a:pPr algn="ctr" fontAlgn="b"/>
                      <a:r>
                        <a:rPr lang="fr-FR" sz="1100" b="0" i="1"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628228649"/>
                  </a:ext>
                </a:extLst>
              </a:tr>
              <a:tr h="256642">
                <a:tc>
                  <a:txBody>
                    <a:bodyPr/>
                    <a:lstStyle/>
                    <a:p>
                      <a:pPr algn="l" fontAlgn="b"/>
                      <a:r>
                        <a:rPr lang="fr-FR" sz="1100" b="1"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2">
                  <a:txBody>
                    <a:bodyPr/>
                    <a:lstStyle/>
                    <a:p>
                      <a:pPr algn="ctr" fontAlgn="b"/>
                      <a:r>
                        <a:rPr lang="fr-FR" sz="1100" b="0" i="1"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949769255"/>
                  </a:ext>
                </a:extLst>
              </a:tr>
              <a:tr h="256642">
                <a:tc>
                  <a:txBody>
                    <a:bodyPr/>
                    <a:lstStyle/>
                    <a:p>
                      <a:pPr algn="l" fontAlgn="b"/>
                      <a:r>
                        <a:rPr lang="fr-FR" sz="1100" b="1" i="0" u="none" strike="noStrike">
                          <a:solidFill>
                            <a:srgbClr val="000000"/>
                          </a:solidFill>
                          <a:effectLst/>
                          <a:latin typeface="Calibri" panose="020F0502020204030204" pitchFamily="34" charset="0"/>
                        </a:rPr>
                        <a:t>Démarrage effectif de l'activité</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9">
                  <a:txBody>
                    <a:bodyPr/>
                    <a:lstStyle/>
                    <a:p>
                      <a:pPr algn="ctr" fontAlgn="b"/>
                      <a:r>
                        <a:rPr lang="fr-FR" sz="1100" b="0" i="1"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3">
                  <a:txBody>
                    <a:bodyPr/>
                    <a:lstStyle/>
                    <a:p>
                      <a:pPr algn="ctr" fontAlgn="b"/>
                      <a:r>
                        <a:rPr lang="fr-FR" sz="1100" b="0" i="1"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321288787"/>
                  </a:ext>
                </a:extLst>
              </a:tr>
              <a:tr h="256642">
                <a:tc>
                  <a:txBody>
                    <a:bodyPr/>
                    <a:lstStyle/>
                    <a:p>
                      <a:pPr algn="l" fontAlgn="b"/>
                      <a:r>
                        <a:rPr lang="fr-FR" sz="11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2">
                  <a:txBody>
                    <a:bodyPr/>
                    <a:lstStyle/>
                    <a:p>
                      <a:pPr algn="ctr" fontAlgn="b"/>
                      <a:r>
                        <a:rPr lang="fr-FR" sz="1100" b="0" i="1" u="none" strike="noStrike" dirty="0">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724865952"/>
                  </a:ext>
                </a:extLst>
              </a:tr>
            </a:tbl>
          </a:graphicData>
        </a:graphic>
      </p:graphicFrame>
    </p:spTree>
    <p:extLst>
      <p:ext uri="{BB962C8B-B14F-4D97-AF65-F5344CB8AC3E}">
        <p14:creationId xmlns:p14="http://schemas.microsoft.com/office/powerpoint/2010/main" val="735424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6C2DE-494C-42BE-AB67-9ED2046A772C}"/>
              </a:ext>
            </a:extLst>
          </p:cNvPr>
          <p:cNvSpPr>
            <a:spLocks noGrp="1"/>
          </p:cNvSpPr>
          <p:nvPr>
            <p:ph type="title"/>
          </p:nvPr>
        </p:nvSpPr>
        <p:spPr/>
        <p:txBody>
          <a:bodyPr>
            <a:normAutofit/>
          </a:bodyPr>
          <a:lstStyle/>
          <a:p>
            <a:r>
              <a:rPr lang="en-US" sz="3600" dirty="0">
                <a:solidFill>
                  <a:srgbClr val="76DCE4"/>
                </a:solidFill>
              </a:rPr>
              <a:t>Conclusions</a:t>
            </a:r>
            <a:endParaRPr lang="en-US" sz="2000" dirty="0">
              <a:solidFill>
                <a:srgbClr val="76DCE4"/>
              </a:solidFill>
            </a:endParaRPr>
          </a:p>
        </p:txBody>
      </p:sp>
      <p:sp>
        <p:nvSpPr>
          <p:cNvPr id="3" name="Content Placeholder 2">
            <a:extLst>
              <a:ext uri="{FF2B5EF4-FFF2-40B4-BE49-F238E27FC236}">
                <a16:creationId xmlns:a16="http://schemas.microsoft.com/office/drawing/2014/main" id="{E7FFCBFD-CABC-47DF-B36D-5FDD564C4710}"/>
              </a:ext>
            </a:extLst>
          </p:cNvPr>
          <p:cNvSpPr>
            <a:spLocks noGrp="1"/>
          </p:cNvSpPr>
          <p:nvPr>
            <p:ph idx="1"/>
          </p:nvPr>
        </p:nvSpPr>
        <p:spPr>
          <a:xfrm>
            <a:off x="1177566" y="2271801"/>
            <a:ext cx="10454056" cy="3629203"/>
          </a:xfrm>
        </p:spPr>
        <p:txBody>
          <a:bodyPr>
            <a:normAutofit lnSpcReduction="10000"/>
          </a:bodyPr>
          <a:lstStyle/>
          <a:p>
            <a:pPr algn="just">
              <a:spcAft>
                <a:spcPts val="600"/>
              </a:spcAft>
              <a:buFont typeface="Wingdings" panose="05000000000000000000" pitchFamily="2" charset="2"/>
              <a:buChar char="§"/>
            </a:pPr>
            <a:r>
              <a:rPr lang="fr-FR" sz="1800" dirty="0">
                <a:latin typeface="Trebuchet MS" panose="020B0603020202020204" pitchFamily="34" charset="0"/>
              </a:rPr>
              <a:t>L’étude de faisabilité financière montre la solidité du modèle économique de la plateforme innovation tout en sachant que les scénarii retenus restent très prudents. En effet nous avons supposé que seule 50 des coopératives sont réellement actives.</a:t>
            </a:r>
          </a:p>
          <a:p>
            <a:pPr algn="just">
              <a:spcAft>
                <a:spcPts val="600"/>
              </a:spcAft>
              <a:buFont typeface="Wingdings" panose="05000000000000000000" pitchFamily="2" charset="2"/>
              <a:buChar char="§"/>
            </a:pPr>
            <a:r>
              <a:rPr lang="fr-FR" sz="1800" dirty="0">
                <a:latin typeface="Trebuchet MS" panose="020B0603020202020204" pitchFamily="34" charset="0"/>
              </a:rPr>
              <a:t>La validation de l’hypothèse de délégation des nouvelles plateformes en 1</a:t>
            </a:r>
            <a:r>
              <a:rPr lang="fr-FR" sz="1800" baseline="30000" dirty="0">
                <a:latin typeface="Trebuchet MS" panose="020B0603020202020204" pitchFamily="34" charset="0"/>
              </a:rPr>
              <a:t>er</a:t>
            </a:r>
            <a:r>
              <a:rPr lang="fr-FR" sz="1800" dirty="0">
                <a:latin typeface="Trebuchet MS" panose="020B0603020202020204" pitchFamily="34" charset="0"/>
              </a:rPr>
              <a:t> lieu reste un facteur clé de succès qui permettra de décliner facilement la stratégie de développement de la SDR ainsi que la diversifications de la collaborations avec l’ensemble des acteurs du secteurs.</a:t>
            </a:r>
          </a:p>
          <a:p>
            <a:pPr algn="just">
              <a:spcAft>
                <a:spcPts val="600"/>
              </a:spcAft>
              <a:buFont typeface="Wingdings" panose="05000000000000000000" pitchFamily="2" charset="2"/>
              <a:buChar char="§"/>
            </a:pPr>
            <a:r>
              <a:rPr lang="fr-FR" sz="1800" dirty="0">
                <a:latin typeface="Trebuchet MS" panose="020B0603020202020204" pitchFamily="34" charset="0"/>
              </a:rPr>
              <a:t>Aussi l’implication des professionnels à la constitution de la SDR permettra une adhésion facile à la stratégie de développement et une réussite de l’expérience qui pourra par la suite être dupliquée à d’autres secteurs de la région.</a:t>
            </a:r>
          </a:p>
          <a:p>
            <a:pPr algn="just">
              <a:spcAft>
                <a:spcPts val="600"/>
              </a:spcAft>
              <a:buFont typeface="Wingdings" panose="05000000000000000000" pitchFamily="2" charset="2"/>
              <a:buChar char="§"/>
            </a:pPr>
            <a:r>
              <a:rPr lang="fr-FR" sz="1800" dirty="0">
                <a:latin typeface="Trebuchet MS" panose="020B0603020202020204" pitchFamily="34" charset="0"/>
              </a:rPr>
              <a:t>Enfin la centralisation de la gestion des activités des plateformes permettra le partage des expériences et initiatives de toutes les régions ce qui permettra la mutualisation des </a:t>
            </a:r>
            <a:r>
              <a:rPr lang="fr-FR" sz="1800" dirty="0" err="1">
                <a:latin typeface="Trebuchet MS" panose="020B0603020202020204" pitchFamily="34" charset="0"/>
              </a:rPr>
              <a:t>expértises</a:t>
            </a:r>
            <a:r>
              <a:rPr lang="fr-FR" sz="1800" dirty="0">
                <a:latin typeface="Trebuchet MS" panose="020B0603020202020204" pitchFamily="34" charset="0"/>
              </a:rPr>
              <a:t> ainsi que la reproduction des expériences réussies </a:t>
            </a:r>
          </a:p>
          <a:p>
            <a:pPr algn="just">
              <a:spcAft>
                <a:spcPts val="600"/>
              </a:spcAft>
              <a:buFont typeface="Wingdings" panose="05000000000000000000" pitchFamily="2" charset="2"/>
              <a:buChar char="§"/>
            </a:pPr>
            <a:endParaRPr lang="fr-FR" sz="1800" dirty="0">
              <a:latin typeface="Trebuchet MS" panose="020B0603020202020204" pitchFamily="34" charset="0"/>
            </a:endParaRPr>
          </a:p>
          <a:p>
            <a:pPr algn="just">
              <a:spcAft>
                <a:spcPts val="600"/>
              </a:spcAft>
              <a:buFont typeface="Wingdings" panose="05000000000000000000" pitchFamily="2" charset="2"/>
              <a:buChar char="§"/>
            </a:pPr>
            <a:endParaRPr lang="fr-FR" sz="1800" dirty="0">
              <a:latin typeface="Trebuchet MS" panose="020B0603020202020204" pitchFamily="34" charset="0"/>
            </a:endParaRPr>
          </a:p>
          <a:p>
            <a:pPr algn="just">
              <a:spcAft>
                <a:spcPts val="600"/>
              </a:spcAft>
              <a:buFont typeface="Wingdings" panose="05000000000000000000" pitchFamily="2" charset="2"/>
              <a:buChar char="§"/>
            </a:pPr>
            <a:endParaRPr lang="fr-FR" sz="1800" dirty="0">
              <a:latin typeface="Trebuchet MS" panose="020B0603020202020204" pitchFamily="34" charset="0"/>
            </a:endParaRPr>
          </a:p>
        </p:txBody>
      </p:sp>
    </p:spTree>
    <p:extLst>
      <p:ext uri="{BB962C8B-B14F-4D97-AF65-F5344CB8AC3E}">
        <p14:creationId xmlns:p14="http://schemas.microsoft.com/office/powerpoint/2010/main" val="3467805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6C2DE-494C-42BE-AB67-9ED2046A772C}"/>
              </a:ext>
            </a:extLst>
          </p:cNvPr>
          <p:cNvSpPr>
            <a:spLocks noGrp="1"/>
          </p:cNvSpPr>
          <p:nvPr>
            <p:ph type="title"/>
          </p:nvPr>
        </p:nvSpPr>
        <p:spPr/>
        <p:txBody>
          <a:bodyPr>
            <a:normAutofit/>
          </a:bodyPr>
          <a:lstStyle/>
          <a:p>
            <a:r>
              <a:rPr lang="en-US" sz="3600" dirty="0">
                <a:solidFill>
                  <a:srgbClr val="76DCE4"/>
                </a:solidFill>
              </a:rPr>
              <a:t>Introduction</a:t>
            </a:r>
            <a:endParaRPr lang="en-US" sz="2000" dirty="0">
              <a:solidFill>
                <a:srgbClr val="76DCE4"/>
              </a:solidFill>
            </a:endParaRPr>
          </a:p>
        </p:txBody>
      </p:sp>
      <p:sp>
        <p:nvSpPr>
          <p:cNvPr id="3" name="Content Placeholder 2">
            <a:extLst>
              <a:ext uri="{FF2B5EF4-FFF2-40B4-BE49-F238E27FC236}">
                <a16:creationId xmlns:a16="http://schemas.microsoft.com/office/drawing/2014/main" id="{12C6D1D3-B98C-4DF5-9115-BD13F51A20C0}"/>
              </a:ext>
            </a:extLst>
          </p:cNvPr>
          <p:cNvSpPr>
            <a:spLocks noGrp="1"/>
          </p:cNvSpPr>
          <p:nvPr>
            <p:ph idx="1"/>
          </p:nvPr>
        </p:nvSpPr>
        <p:spPr/>
        <p:txBody>
          <a:bodyPr>
            <a:normAutofit/>
          </a:bodyPr>
          <a:lstStyle/>
          <a:p>
            <a:pPr algn="just">
              <a:spcAft>
                <a:spcPts val="600"/>
              </a:spcAft>
              <a:buFont typeface="Wingdings" panose="05000000000000000000" pitchFamily="2" charset="2"/>
              <a:buChar char="§"/>
            </a:pPr>
            <a:r>
              <a:rPr lang="fr-FR" sz="1800" dirty="0">
                <a:latin typeface="Trebuchet MS" panose="020B0603020202020204" pitchFamily="34" charset="0"/>
              </a:rPr>
              <a:t>Ce document a pour objectif de mettre en avant l’étude de viabilité financière de la SDR artisanat</a:t>
            </a:r>
          </a:p>
          <a:p>
            <a:pPr algn="just">
              <a:spcAft>
                <a:spcPts val="600"/>
              </a:spcAft>
              <a:buFont typeface="Wingdings" panose="05000000000000000000" pitchFamily="2" charset="2"/>
              <a:buChar char="§"/>
            </a:pPr>
            <a:r>
              <a:rPr lang="fr-FR" sz="1800" dirty="0">
                <a:latin typeface="Trebuchet MS" panose="020B0603020202020204" pitchFamily="34" charset="0"/>
              </a:rPr>
              <a:t>Il constitue le deuxième livrable du business plan après la présentation des scénarii d’affaires basés  sur les informations collectées à la suite des réunions avec les différents acteurs. </a:t>
            </a:r>
          </a:p>
          <a:p>
            <a:pPr lvl="0" algn="just">
              <a:spcAft>
                <a:spcPts val="600"/>
              </a:spcAft>
              <a:buFont typeface="Wingdings" panose="05000000000000000000" pitchFamily="2" charset="2"/>
              <a:buChar char="§"/>
            </a:pPr>
            <a:r>
              <a:rPr lang="fr-FR" sz="1800" dirty="0">
                <a:latin typeface="Trebuchet MS" panose="020B0603020202020204" pitchFamily="34" charset="0"/>
              </a:rPr>
              <a:t>Il sera composé des points suivants :</a:t>
            </a:r>
          </a:p>
          <a:p>
            <a:pPr lvl="1" algn="just">
              <a:spcAft>
                <a:spcPts val="600"/>
              </a:spcAft>
              <a:buFont typeface="Wingdings" panose="05000000000000000000" pitchFamily="2" charset="2"/>
              <a:buChar char="Ø"/>
            </a:pPr>
            <a:r>
              <a:rPr lang="fr-FR" sz="1800" dirty="0">
                <a:latin typeface="Trebuchet MS" panose="020B0603020202020204" pitchFamily="34" charset="0"/>
              </a:rPr>
              <a:t>Rappel des scénarii du chiffre d’affaires ainsi que du scénario retenu</a:t>
            </a:r>
          </a:p>
          <a:p>
            <a:pPr lvl="1" algn="just">
              <a:spcAft>
                <a:spcPts val="600"/>
              </a:spcAft>
              <a:buFont typeface="Wingdings" panose="05000000000000000000" pitchFamily="2" charset="2"/>
              <a:buChar char="Ø"/>
            </a:pPr>
            <a:r>
              <a:rPr lang="fr-FR" sz="1800" dirty="0">
                <a:latin typeface="Trebuchet MS" panose="020B0603020202020204" pitchFamily="34" charset="0"/>
              </a:rPr>
              <a:t>Déclinaison des moyens humains et financiers nécessaires pour faire fonctionner la SDR</a:t>
            </a:r>
          </a:p>
          <a:p>
            <a:pPr lvl="1" algn="just">
              <a:spcAft>
                <a:spcPts val="600"/>
              </a:spcAft>
              <a:buFont typeface="Wingdings" panose="05000000000000000000" pitchFamily="2" charset="2"/>
              <a:buChar char="Ø"/>
            </a:pPr>
            <a:r>
              <a:rPr lang="fr-FR" sz="1800" dirty="0">
                <a:latin typeface="Trebuchet MS" panose="020B0603020202020204" pitchFamily="34" charset="0"/>
              </a:rPr>
              <a:t>Une synthèse du business plan sur 5 ans</a:t>
            </a:r>
          </a:p>
          <a:p>
            <a:pPr lvl="1" algn="just">
              <a:spcAft>
                <a:spcPts val="600"/>
              </a:spcAft>
              <a:buFont typeface="Wingdings" panose="05000000000000000000" pitchFamily="2" charset="2"/>
              <a:buChar char="Ø"/>
            </a:pPr>
            <a:r>
              <a:rPr lang="fr-FR" sz="1800" dirty="0">
                <a:latin typeface="Trebuchet MS" panose="020B0603020202020204" pitchFamily="34" charset="0"/>
              </a:rPr>
              <a:t>Les conclusions sur la viabilité du projet</a:t>
            </a:r>
          </a:p>
          <a:p>
            <a:pPr marL="0" indent="0" algn="just">
              <a:spcAft>
                <a:spcPts val="600"/>
              </a:spcAft>
              <a:buNone/>
            </a:pPr>
            <a:endParaRPr lang="en-US" sz="1800" dirty="0"/>
          </a:p>
        </p:txBody>
      </p:sp>
    </p:spTree>
    <p:extLst>
      <p:ext uri="{BB962C8B-B14F-4D97-AF65-F5344CB8AC3E}">
        <p14:creationId xmlns:p14="http://schemas.microsoft.com/office/powerpoint/2010/main" val="1113868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89AF1E-68C3-4C27-B615-09FFD951211C}"/>
              </a:ext>
            </a:extLst>
          </p:cNvPr>
          <p:cNvSpPr/>
          <p:nvPr/>
        </p:nvSpPr>
        <p:spPr>
          <a:xfrm>
            <a:off x="1116353" y="2342062"/>
            <a:ext cx="10658651" cy="49927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le 1">
            <a:extLst>
              <a:ext uri="{FF2B5EF4-FFF2-40B4-BE49-F238E27FC236}">
                <a16:creationId xmlns:a16="http://schemas.microsoft.com/office/drawing/2014/main" id="{74E6C2DE-494C-42BE-AB67-9ED2046A772C}"/>
              </a:ext>
            </a:extLst>
          </p:cNvPr>
          <p:cNvSpPr>
            <a:spLocks noGrp="1"/>
          </p:cNvSpPr>
          <p:nvPr>
            <p:ph type="title"/>
          </p:nvPr>
        </p:nvSpPr>
        <p:spPr/>
        <p:txBody>
          <a:bodyPr/>
          <a:lstStyle/>
          <a:p>
            <a:r>
              <a:rPr lang="fr-FR" sz="3600" dirty="0">
                <a:solidFill>
                  <a:srgbClr val="76DCE4"/>
                </a:solidFill>
              </a:rPr>
              <a:t>Sommaire</a:t>
            </a:r>
            <a:r>
              <a:rPr lang="en-US" sz="3600" dirty="0">
                <a:solidFill>
                  <a:srgbClr val="76DCE4"/>
                </a:solidFill>
              </a:rPr>
              <a:t>:</a:t>
            </a:r>
          </a:p>
        </p:txBody>
      </p:sp>
      <p:sp>
        <p:nvSpPr>
          <p:cNvPr id="3" name="Content Placeholder 2">
            <a:extLst>
              <a:ext uri="{FF2B5EF4-FFF2-40B4-BE49-F238E27FC236}">
                <a16:creationId xmlns:a16="http://schemas.microsoft.com/office/drawing/2014/main" id="{12C6D1D3-B98C-4DF5-9115-BD13F51A20C0}"/>
              </a:ext>
            </a:extLst>
          </p:cNvPr>
          <p:cNvSpPr>
            <a:spLocks noGrp="1"/>
          </p:cNvSpPr>
          <p:nvPr>
            <p:ph idx="1"/>
          </p:nvPr>
        </p:nvSpPr>
        <p:spPr/>
        <p:txBody>
          <a:bodyPr>
            <a:normAutofit/>
          </a:bodyPr>
          <a:lstStyle/>
          <a:p>
            <a:pPr marL="571500" indent="-571500">
              <a:buFont typeface="+mj-lt"/>
              <a:buAutoNum type="romanUcPeriod"/>
            </a:pPr>
            <a:r>
              <a:rPr lang="en-US" sz="2000" b="1" dirty="0"/>
              <a:t>Introduction</a:t>
            </a:r>
          </a:p>
          <a:p>
            <a:pPr marL="571500" indent="-571500">
              <a:buFont typeface="+mj-lt"/>
              <a:buAutoNum type="romanUcPeriod"/>
            </a:pPr>
            <a:r>
              <a:rPr lang="en-US" sz="2000" b="1" dirty="0">
                <a:solidFill>
                  <a:schemeClr val="accent1">
                    <a:lumMod val="60000"/>
                    <a:lumOff val="40000"/>
                  </a:schemeClr>
                </a:solidFill>
              </a:rPr>
              <a:t>Rappel des conclusions du dernier livable</a:t>
            </a:r>
          </a:p>
          <a:p>
            <a:pPr marL="571500" indent="-571500">
              <a:buFont typeface="+mj-lt"/>
              <a:buAutoNum type="romanUcPeriod"/>
            </a:pPr>
            <a:r>
              <a:rPr lang="en-US" sz="2000" b="1" dirty="0"/>
              <a:t>Benchmark de deux </a:t>
            </a:r>
            <a:r>
              <a:rPr lang="en-US" sz="2000" b="1" dirty="0" err="1"/>
              <a:t>modèles</a:t>
            </a:r>
            <a:r>
              <a:rPr lang="en-US" sz="2000" b="1" dirty="0"/>
              <a:t> de SDL</a:t>
            </a:r>
          </a:p>
          <a:p>
            <a:pPr marL="571500" indent="-571500">
              <a:buFont typeface="+mj-lt"/>
              <a:buAutoNum type="romanUcPeriod"/>
            </a:pPr>
            <a:r>
              <a:rPr lang="en-US" sz="2000" b="1" dirty="0" err="1"/>
              <a:t>Déclinaison</a:t>
            </a:r>
            <a:r>
              <a:rPr lang="en-US" sz="2000" b="1" dirty="0"/>
              <a:t> du business plan de la SDR</a:t>
            </a:r>
          </a:p>
          <a:p>
            <a:pPr marL="1028689" lvl="1" indent="-571500">
              <a:buFont typeface="+mj-lt"/>
              <a:buAutoNum type="arabicPeriod"/>
            </a:pPr>
            <a:r>
              <a:rPr lang="en-US" sz="1600" dirty="0"/>
              <a:t>Rappel du </a:t>
            </a:r>
            <a:r>
              <a:rPr lang="en-US" sz="1600" dirty="0" err="1"/>
              <a:t>Chiffre</a:t>
            </a:r>
            <a:r>
              <a:rPr lang="en-US" sz="1600" dirty="0"/>
              <a:t> </a:t>
            </a:r>
            <a:r>
              <a:rPr lang="en-US" sz="1600" dirty="0" err="1"/>
              <a:t>d’affaires</a:t>
            </a:r>
            <a:endParaRPr lang="en-US" sz="1600" dirty="0"/>
          </a:p>
          <a:p>
            <a:pPr marL="1028689" lvl="1" indent="-571500">
              <a:buFont typeface="+mj-lt"/>
              <a:buAutoNum type="arabicPeriod"/>
            </a:pPr>
            <a:r>
              <a:rPr lang="en-US" sz="1600" dirty="0"/>
              <a:t>Frais de constitution de la SDR</a:t>
            </a:r>
          </a:p>
          <a:p>
            <a:pPr marL="1028689" lvl="1" indent="-571500">
              <a:buFont typeface="+mj-lt"/>
              <a:buAutoNum type="arabicPeriod"/>
            </a:pPr>
            <a:r>
              <a:rPr lang="en-US" sz="1600" dirty="0"/>
              <a:t>Frais de </a:t>
            </a:r>
            <a:r>
              <a:rPr lang="en-US" sz="1600" dirty="0" err="1"/>
              <a:t>fonctionnements</a:t>
            </a:r>
            <a:endParaRPr lang="en-US" sz="1600" dirty="0"/>
          </a:p>
          <a:p>
            <a:pPr marL="1028689" lvl="1" indent="-571500">
              <a:buFont typeface="+mj-lt"/>
              <a:buAutoNum type="arabicPeriod"/>
            </a:pPr>
            <a:r>
              <a:rPr lang="en-US" sz="1600" dirty="0"/>
              <a:t>Choix de </a:t>
            </a:r>
            <a:r>
              <a:rPr lang="en-US" sz="1600" dirty="0" err="1"/>
              <a:t>Financements</a:t>
            </a:r>
            <a:r>
              <a:rPr lang="en-US" sz="1600" dirty="0"/>
              <a:t> </a:t>
            </a:r>
          </a:p>
          <a:p>
            <a:pPr marL="1485877" lvl="2" indent="-571500">
              <a:buFont typeface="+mj-lt"/>
              <a:buAutoNum type="arabicPeriod"/>
            </a:pPr>
            <a:endParaRPr lang="en-US" sz="1200" b="1" dirty="0"/>
          </a:p>
          <a:p>
            <a:pPr marL="571500" indent="-571500">
              <a:buFont typeface="+mj-lt"/>
              <a:buAutoNum type="romanUcPeriod"/>
            </a:pPr>
            <a:r>
              <a:rPr lang="en-US" sz="2000" b="1" dirty="0" err="1"/>
              <a:t>Synthèse</a:t>
            </a:r>
            <a:r>
              <a:rPr lang="en-US" sz="2000" b="1" dirty="0"/>
              <a:t> du business plan</a:t>
            </a:r>
          </a:p>
          <a:p>
            <a:pPr marL="1028689" lvl="1" indent="-571500">
              <a:buFont typeface="+mj-lt"/>
              <a:buAutoNum type="arabicParenR"/>
            </a:pPr>
            <a:r>
              <a:rPr lang="en-US" sz="1400" dirty="0"/>
              <a:t>PNL</a:t>
            </a:r>
          </a:p>
          <a:p>
            <a:pPr marL="1028689" lvl="1" indent="-571500">
              <a:buFont typeface="+mj-lt"/>
              <a:buAutoNum type="arabicParenR"/>
            </a:pPr>
            <a:r>
              <a:rPr lang="en-US" sz="1400" dirty="0" err="1"/>
              <a:t>Profitabilité</a:t>
            </a:r>
            <a:endParaRPr lang="en-US" sz="1400" dirty="0"/>
          </a:p>
          <a:p>
            <a:pPr marL="571500" indent="-571500">
              <a:buFont typeface="+mj-lt"/>
              <a:buAutoNum type="romanUcPeriod"/>
            </a:pPr>
            <a:r>
              <a:rPr lang="en-US" sz="2000" b="1" dirty="0"/>
              <a:t>Conclusions</a:t>
            </a:r>
          </a:p>
          <a:p>
            <a:pPr marL="571500" indent="-571500">
              <a:buFont typeface="+mj-lt"/>
              <a:buAutoNum type="romanUcPeriod"/>
            </a:pPr>
            <a:endParaRPr lang="en-US" sz="2400" b="1" dirty="0"/>
          </a:p>
        </p:txBody>
      </p:sp>
    </p:spTree>
    <p:extLst>
      <p:ext uri="{BB962C8B-B14F-4D97-AF65-F5344CB8AC3E}">
        <p14:creationId xmlns:p14="http://schemas.microsoft.com/office/powerpoint/2010/main" val="2232186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E7DB4-FD5E-4C3B-A05D-607C705381B4}"/>
              </a:ext>
            </a:extLst>
          </p:cNvPr>
          <p:cNvSpPr>
            <a:spLocks noGrp="1"/>
          </p:cNvSpPr>
          <p:nvPr>
            <p:ph type="title"/>
          </p:nvPr>
        </p:nvSpPr>
        <p:spPr/>
        <p:txBody>
          <a:bodyPr>
            <a:normAutofit/>
          </a:bodyPr>
          <a:lstStyle/>
          <a:p>
            <a:r>
              <a:rPr lang="en-US" sz="2800" dirty="0">
                <a:solidFill>
                  <a:srgbClr val="76DCE4"/>
                </a:solidFill>
              </a:rPr>
              <a:t>Rappel des </a:t>
            </a:r>
            <a:r>
              <a:rPr lang="en-US" sz="2800" dirty="0" err="1">
                <a:solidFill>
                  <a:srgbClr val="76DCE4"/>
                </a:solidFill>
              </a:rPr>
              <a:t>Scénarii</a:t>
            </a:r>
            <a:r>
              <a:rPr lang="en-US" sz="2800" dirty="0">
                <a:solidFill>
                  <a:srgbClr val="76DCE4"/>
                </a:solidFill>
              </a:rPr>
              <a:t> </a:t>
            </a:r>
            <a:r>
              <a:rPr lang="en-US" sz="2800" dirty="0" err="1">
                <a:solidFill>
                  <a:srgbClr val="76DCE4"/>
                </a:solidFill>
              </a:rPr>
              <a:t>Chiffre</a:t>
            </a:r>
            <a:r>
              <a:rPr lang="en-US" sz="2800" dirty="0">
                <a:solidFill>
                  <a:srgbClr val="76DCE4"/>
                </a:solidFill>
              </a:rPr>
              <a:t> d’affaires </a:t>
            </a:r>
            <a:r>
              <a:rPr lang="en-US" sz="3200" dirty="0">
                <a:solidFill>
                  <a:srgbClr val="76DCE4"/>
                </a:solidFill>
              </a:rPr>
              <a:t> </a:t>
            </a:r>
            <a:endParaRPr lang="en-US" sz="3600" dirty="0">
              <a:solidFill>
                <a:schemeClr val="accent4"/>
              </a:solidFill>
            </a:endParaRPr>
          </a:p>
        </p:txBody>
      </p:sp>
      <p:sp>
        <p:nvSpPr>
          <p:cNvPr id="3" name="Rectangle : coins arrondis 2">
            <a:extLst>
              <a:ext uri="{FF2B5EF4-FFF2-40B4-BE49-F238E27FC236}">
                <a16:creationId xmlns:a16="http://schemas.microsoft.com/office/drawing/2014/main" id="{39678EF0-305C-49CC-B966-E5DA5C6C2EB1}"/>
              </a:ext>
            </a:extLst>
          </p:cNvPr>
          <p:cNvSpPr/>
          <p:nvPr/>
        </p:nvSpPr>
        <p:spPr>
          <a:xfrm>
            <a:off x="4335454" y="1979326"/>
            <a:ext cx="1968114" cy="52171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Pessimiste</a:t>
            </a:r>
          </a:p>
        </p:txBody>
      </p:sp>
      <p:sp>
        <p:nvSpPr>
          <p:cNvPr id="5" name="Rectangle : coins arrondis 4">
            <a:extLst>
              <a:ext uri="{FF2B5EF4-FFF2-40B4-BE49-F238E27FC236}">
                <a16:creationId xmlns:a16="http://schemas.microsoft.com/office/drawing/2014/main" id="{10FD5E7A-23C3-4449-BC98-84009F6AA4F4}"/>
              </a:ext>
            </a:extLst>
          </p:cNvPr>
          <p:cNvSpPr/>
          <p:nvPr/>
        </p:nvSpPr>
        <p:spPr>
          <a:xfrm>
            <a:off x="6608364" y="1973716"/>
            <a:ext cx="1968114" cy="52171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Central</a:t>
            </a:r>
          </a:p>
        </p:txBody>
      </p:sp>
      <p:sp>
        <p:nvSpPr>
          <p:cNvPr id="6" name="Rectangle : coins arrondis 5">
            <a:extLst>
              <a:ext uri="{FF2B5EF4-FFF2-40B4-BE49-F238E27FC236}">
                <a16:creationId xmlns:a16="http://schemas.microsoft.com/office/drawing/2014/main" id="{0E269ED7-748C-4542-8050-62449756E3D9}"/>
              </a:ext>
            </a:extLst>
          </p:cNvPr>
          <p:cNvSpPr/>
          <p:nvPr/>
        </p:nvSpPr>
        <p:spPr>
          <a:xfrm>
            <a:off x="8914932" y="1979327"/>
            <a:ext cx="1968114" cy="52171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Optimiste</a:t>
            </a:r>
          </a:p>
        </p:txBody>
      </p:sp>
      <p:sp>
        <p:nvSpPr>
          <p:cNvPr id="4" name="Rectangle : coins arrondis 3">
            <a:extLst>
              <a:ext uri="{FF2B5EF4-FFF2-40B4-BE49-F238E27FC236}">
                <a16:creationId xmlns:a16="http://schemas.microsoft.com/office/drawing/2014/main" id="{C7A0E59D-0161-417E-ABF7-52FF9A3F263E}"/>
              </a:ext>
            </a:extLst>
          </p:cNvPr>
          <p:cNvSpPr/>
          <p:nvPr/>
        </p:nvSpPr>
        <p:spPr>
          <a:xfrm>
            <a:off x="4335454" y="2624417"/>
            <a:ext cx="1968114" cy="61287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lumMod val="85000"/>
                    <a:lumOff val="15000"/>
                  </a:schemeClr>
                </a:solidFill>
              </a:rPr>
              <a:t>4 sur les 2 premières années et 5 à partir de la 4ème année</a:t>
            </a:r>
          </a:p>
        </p:txBody>
      </p:sp>
      <p:sp>
        <p:nvSpPr>
          <p:cNvPr id="8" name="Rectangle : coins arrondis 7">
            <a:extLst>
              <a:ext uri="{FF2B5EF4-FFF2-40B4-BE49-F238E27FC236}">
                <a16:creationId xmlns:a16="http://schemas.microsoft.com/office/drawing/2014/main" id="{A7C90153-53BF-4913-9C6F-9C682BBD99C7}"/>
              </a:ext>
            </a:extLst>
          </p:cNvPr>
          <p:cNvSpPr/>
          <p:nvPr/>
        </p:nvSpPr>
        <p:spPr>
          <a:xfrm>
            <a:off x="6608364" y="2653442"/>
            <a:ext cx="1968114" cy="61287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lumMod val="85000"/>
                    <a:lumOff val="15000"/>
                  </a:schemeClr>
                </a:solidFill>
              </a:rPr>
              <a:t>4 sur les 2 premières années et 5 à partir de la 3ème année</a:t>
            </a:r>
          </a:p>
        </p:txBody>
      </p:sp>
      <p:sp>
        <p:nvSpPr>
          <p:cNvPr id="9" name="Rectangle : coins arrondis 8">
            <a:extLst>
              <a:ext uri="{FF2B5EF4-FFF2-40B4-BE49-F238E27FC236}">
                <a16:creationId xmlns:a16="http://schemas.microsoft.com/office/drawing/2014/main" id="{EFD0BEA5-9C7C-4E8E-BF9D-88F337E79EBB}"/>
              </a:ext>
            </a:extLst>
          </p:cNvPr>
          <p:cNvSpPr/>
          <p:nvPr/>
        </p:nvSpPr>
        <p:spPr>
          <a:xfrm>
            <a:off x="8914931" y="2653441"/>
            <a:ext cx="1968114" cy="61287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lumMod val="85000"/>
                    <a:lumOff val="15000"/>
                  </a:schemeClr>
                </a:solidFill>
              </a:rPr>
              <a:t>Délégation des 5 plateformes à partir de la première année</a:t>
            </a:r>
          </a:p>
        </p:txBody>
      </p:sp>
      <p:sp>
        <p:nvSpPr>
          <p:cNvPr id="10" name="Rectangle : coins arrondis 9">
            <a:extLst>
              <a:ext uri="{FF2B5EF4-FFF2-40B4-BE49-F238E27FC236}">
                <a16:creationId xmlns:a16="http://schemas.microsoft.com/office/drawing/2014/main" id="{C908800D-023E-4426-91A3-30B26EED90C5}"/>
              </a:ext>
            </a:extLst>
          </p:cNvPr>
          <p:cNvSpPr/>
          <p:nvPr/>
        </p:nvSpPr>
        <p:spPr>
          <a:xfrm>
            <a:off x="1217330" y="2624416"/>
            <a:ext cx="2813328" cy="61287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lumMod val="85000"/>
                    <a:lumOff val="15000"/>
                  </a:schemeClr>
                </a:solidFill>
              </a:rPr>
              <a:t>Plateformes déléguées</a:t>
            </a:r>
          </a:p>
        </p:txBody>
      </p:sp>
      <p:sp>
        <p:nvSpPr>
          <p:cNvPr id="11" name="Rectangle : coins arrondis 10">
            <a:extLst>
              <a:ext uri="{FF2B5EF4-FFF2-40B4-BE49-F238E27FC236}">
                <a16:creationId xmlns:a16="http://schemas.microsoft.com/office/drawing/2014/main" id="{09FF9B21-6817-4893-9919-34F85DDD8306}"/>
              </a:ext>
            </a:extLst>
          </p:cNvPr>
          <p:cNvSpPr/>
          <p:nvPr/>
        </p:nvSpPr>
        <p:spPr>
          <a:xfrm>
            <a:off x="4335454" y="3335169"/>
            <a:ext cx="1968114" cy="47200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lumMod val="85000"/>
                    <a:lumOff val="15000"/>
                  </a:schemeClr>
                </a:solidFill>
              </a:rPr>
              <a:t>4,8 MDH</a:t>
            </a:r>
          </a:p>
        </p:txBody>
      </p:sp>
      <p:sp>
        <p:nvSpPr>
          <p:cNvPr id="12" name="Rectangle : coins arrondis 11">
            <a:extLst>
              <a:ext uri="{FF2B5EF4-FFF2-40B4-BE49-F238E27FC236}">
                <a16:creationId xmlns:a16="http://schemas.microsoft.com/office/drawing/2014/main" id="{FC36A3E5-12D6-4F08-8ABE-C78ED8A7B305}"/>
              </a:ext>
            </a:extLst>
          </p:cNvPr>
          <p:cNvSpPr/>
          <p:nvPr/>
        </p:nvSpPr>
        <p:spPr>
          <a:xfrm>
            <a:off x="6608364" y="3364194"/>
            <a:ext cx="1968114" cy="47200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lumMod val="85000"/>
                    <a:lumOff val="15000"/>
                  </a:schemeClr>
                </a:solidFill>
              </a:rPr>
              <a:t>8,9 </a:t>
            </a:r>
            <a:r>
              <a:rPr lang="fr-FR" dirty="0">
                <a:solidFill>
                  <a:schemeClr val="tx1">
                    <a:lumMod val="85000"/>
                    <a:lumOff val="15000"/>
                  </a:schemeClr>
                </a:solidFill>
              </a:rPr>
              <a:t>MDH</a:t>
            </a:r>
          </a:p>
        </p:txBody>
      </p:sp>
      <p:sp>
        <p:nvSpPr>
          <p:cNvPr id="13" name="Rectangle : coins arrondis 12">
            <a:extLst>
              <a:ext uri="{FF2B5EF4-FFF2-40B4-BE49-F238E27FC236}">
                <a16:creationId xmlns:a16="http://schemas.microsoft.com/office/drawing/2014/main" id="{34AD7B45-6F80-4594-B00E-614806987D25}"/>
              </a:ext>
            </a:extLst>
          </p:cNvPr>
          <p:cNvSpPr/>
          <p:nvPr/>
        </p:nvSpPr>
        <p:spPr>
          <a:xfrm>
            <a:off x="8914931" y="3364193"/>
            <a:ext cx="1968114" cy="47200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85000"/>
                    <a:lumOff val="15000"/>
                  </a:schemeClr>
                </a:solidFill>
              </a:rPr>
              <a:t>12,9 MDH</a:t>
            </a:r>
          </a:p>
        </p:txBody>
      </p:sp>
      <p:sp>
        <p:nvSpPr>
          <p:cNvPr id="14" name="Rectangle : coins arrondis 13">
            <a:extLst>
              <a:ext uri="{FF2B5EF4-FFF2-40B4-BE49-F238E27FC236}">
                <a16:creationId xmlns:a16="http://schemas.microsoft.com/office/drawing/2014/main" id="{D399EFC4-EE5C-4A51-8DD3-37C77B8E4720}"/>
              </a:ext>
            </a:extLst>
          </p:cNvPr>
          <p:cNvSpPr/>
          <p:nvPr/>
        </p:nvSpPr>
        <p:spPr>
          <a:xfrm>
            <a:off x="1217330" y="3335168"/>
            <a:ext cx="2813328" cy="47200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chemeClr val="tx1">
                    <a:lumMod val="85000"/>
                    <a:lumOff val="15000"/>
                  </a:schemeClr>
                </a:solidFill>
              </a:rPr>
              <a:t>Chiffre d’affaire de la 5</a:t>
            </a:r>
            <a:r>
              <a:rPr lang="fr-FR" sz="1400" baseline="30000" dirty="0">
                <a:solidFill>
                  <a:schemeClr val="tx1">
                    <a:lumMod val="85000"/>
                    <a:lumOff val="15000"/>
                  </a:schemeClr>
                </a:solidFill>
              </a:rPr>
              <a:t>ème</a:t>
            </a:r>
            <a:r>
              <a:rPr lang="fr-FR" sz="1400" dirty="0">
                <a:solidFill>
                  <a:schemeClr val="tx1">
                    <a:lumMod val="85000"/>
                    <a:lumOff val="15000"/>
                  </a:schemeClr>
                </a:solidFill>
              </a:rPr>
              <a:t> année</a:t>
            </a:r>
          </a:p>
        </p:txBody>
      </p:sp>
      <p:sp>
        <p:nvSpPr>
          <p:cNvPr id="15" name="Rectangle : coins arrondis 14">
            <a:extLst>
              <a:ext uri="{FF2B5EF4-FFF2-40B4-BE49-F238E27FC236}">
                <a16:creationId xmlns:a16="http://schemas.microsoft.com/office/drawing/2014/main" id="{0DF273B9-C1A3-47EC-B4DC-8D1C5EC5D375}"/>
              </a:ext>
            </a:extLst>
          </p:cNvPr>
          <p:cNvSpPr/>
          <p:nvPr/>
        </p:nvSpPr>
        <p:spPr>
          <a:xfrm>
            <a:off x="4336391" y="3895984"/>
            <a:ext cx="1968114" cy="472003"/>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lumMod val="85000"/>
                    <a:lumOff val="15000"/>
                  </a:schemeClr>
                </a:solidFill>
              </a:rPr>
              <a:t>X</a:t>
            </a:r>
            <a:endParaRPr lang="fr-FR" dirty="0">
              <a:solidFill>
                <a:schemeClr val="tx1">
                  <a:lumMod val="85000"/>
                  <a:lumOff val="15000"/>
                </a:schemeClr>
              </a:solidFill>
            </a:endParaRPr>
          </a:p>
        </p:txBody>
      </p:sp>
      <p:sp>
        <p:nvSpPr>
          <p:cNvPr id="16" name="Rectangle : coins arrondis 15">
            <a:extLst>
              <a:ext uri="{FF2B5EF4-FFF2-40B4-BE49-F238E27FC236}">
                <a16:creationId xmlns:a16="http://schemas.microsoft.com/office/drawing/2014/main" id="{F9EFABA5-3CDA-428A-9558-F800BB10FBD0}"/>
              </a:ext>
            </a:extLst>
          </p:cNvPr>
          <p:cNvSpPr/>
          <p:nvPr/>
        </p:nvSpPr>
        <p:spPr>
          <a:xfrm>
            <a:off x="6609301" y="3925009"/>
            <a:ext cx="1968114" cy="472003"/>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85000"/>
                    <a:lumOff val="15000"/>
                  </a:schemeClr>
                </a:solidFill>
              </a:rPr>
              <a:t>X</a:t>
            </a:r>
          </a:p>
        </p:txBody>
      </p:sp>
      <p:sp>
        <p:nvSpPr>
          <p:cNvPr id="17" name="Rectangle : coins arrondis 16">
            <a:extLst>
              <a:ext uri="{FF2B5EF4-FFF2-40B4-BE49-F238E27FC236}">
                <a16:creationId xmlns:a16="http://schemas.microsoft.com/office/drawing/2014/main" id="{02FA26B4-BAE0-4223-A961-2BA77C1F5846}"/>
              </a:ext>
            </a:extLst>
          </p:cNvPr>
          <p:cNvSpPr/>
          <p:nvPr/>
        </p:nvSpPr>
        <p:spPr>
          <a:xfrm>
            <a:off x="8915868" y="3925008"/>
            <a:ext cx="1968114" cy="472003"/>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lumMod val="85000"/>
                    <a:lumOff val="15000"/>
                  </a:schemeClr>
                </a:solidFill>
              </a:rPr>
              <a:t>X</a:t>
            </a:r>
            <a:endParaRPr lang="fr-FR" dirty="0">
              <a:solidFill>
                <a:schemeClr val="tx1">
                  <a:lumMod val="85000"/>
                  <a:lumOff val="15000"/>
                </a:schemeClr>
              </a:solidFill>
            </a:endParaRPr>
          </a:p>
        </p:txBody>
      </p:sp>
      <p:sp>
        <p:nvSpPr>
          <p:cNvPr id="19" name="Rectangle : coins arrondis 18">
            <a:extLst>
              <a:ext uri="{FF2B5EF4-FFF2-40B4-BE49-F238E27FC236}">
                <a16:creationId xmlns:a16="http://schemas.microsoft.com/office/drawing/2014/main" id="{884B5309-2C53-47B2-AD87-ACB8C61C3E47}"/>
              </a:ext>
            </a:extLst>
          </p:cNvPr>
          <p:cNvSpPr/>
          <p:nvPr/>
        </p:nvSpPr>
        <p:spPr>
          <a:xfrm>
            <a:off x="1218267" y="3895983"/>
            <a:ext cx="2813328" cy="472003"/>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lumMod val="85000"/>
                    <a:lumOff val="15000"/>
                  </a:schemeClr>
                </a:solidFill>
              </a:rPr>
              <a:t>Commercialisation des produits des artisans individuels </a:t>
            </a:r>
          </a:p>
        </p:txBody>
      </p:sp>
      <p:sp>
        <p:nvSpPr>
          <p:cNvPr id="20" name="Rectangle : coins arrondis 19">
            <a:extLst>
              <a:ext uri="{FF2B5EF4-FFF2-40B4-BE49-F238E27FC236}">
                <a16:creationId xmlns:a16="http://schemas.microsoft.com/office/drawing/2014/main" id="{3F34BBF8-5CB7-4AD5-AFAD-2027F3ECB395}"/>
              </a:ext>
            </a:extLst>
          </p:cNvPr>
          <p:cNvSpPr/>
          <p:nvPr/>
        </p:nvSpPr>
        <p:spPr>
          <a:xfrm>
            <a:off x="4331711" y="4485383"/>
            <a:ext cx="1968114" cy="472002"/>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lumMod val="85000"/>
                  <a:lumOff val="15000"/>
                </a:schemeClr>
              </a:solidFill>
            </a:endParaRPr>
          </a:p>
        </p:txBody>
      </p:sp>
      <p:sp>
        <p:nvSpPr>
          <p:cNvPr id="21" name="Rectangle : coins arrondis 20">
            <a:extLst>
              <a:ext uri="{FF2B5EF4-FFF2-40B4-BE49-F238E27FC236}">
                <a16:creationId xmlns:a16="http://schemas.microsoft.com/office/drawing/2014/main" id="{B393FBE0-FAA1-4FBD-8F3F-1F5F54AEF77B}"/>
              </a:ext>
            </a:extLst>
          </p:cNvPr>
          <p:cNvSpPr/>
          <p:nvPr/>
        </p:nvSpPr>
        <p:spPr>
          <a:xfrm>
            <a:off x="6604621" y="4514408"/>
            <a:ext cx="1968114" cy="472002"/>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lumMod val="85000"/>
                    <a:lumOff val="15000"/>
                  </a:schemeClr>
                </a:solidFill>
              </a:rPr>
              <a:t>X</a:t>
            </a:r>
          </a:p>
        </p:txBody>
      </p:sp>
      <p:sp>
        <p:nvSpPr>
          <p:cNvPr id="22" name="Rectangle : coins arrondis 21">
            <a:extLst>
              <a:ext uri="{FF2B5EF4-FFF2-40B4-BE49-F238E27FC236}">
                <a16:creationId xmlns:a16="http://schemas.microsoft.com/office/drawing/2014/main" id="{1D07D4E1-F1DC-4A98-82F7-14D0F6D0DE5F}"/>
              </a:ext>
            </a:extLst>
          </p:cNvPr>
          <p:cNvSpPr/>
          <p:nvPr/>
        </p:nvSpPr>
        <p:spPr>
          <a:xfrm>
            <a:off x="8911188" y="4514407"/>
            <a:ext cx="1968114" cy="472002"/>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lumMod val="85000"/>
                    <a:lumOff val="15000"/>
                  </a:schemeClr>
                </a:solidFill>
              </a:rPr>
              <a:t>X</a:t>
            </a:r>
            <a:endParaRPr lang="fr-FR" dirty="0">
              <a:solidFill>
                <a:schemeClr val="tx1">
                  <a:lumMod val="85000"/>
                  <a:lumOff val="15000"/>
                </a:schemeClr>
              </a:solidFill>
            </a:endParaRPr>
          </a:p>
        </p:txBody>
      </p:sp>
      <p:sp>
        <p:nvSpPr>
          <p:cNvPr id="23" name="Rectangle : coins arrondis 22">
            <a:extLst>
              <a:ext uri="{FF2B5EF4-FFF2-40B4-BE49-F238E27FC236}">
                <a16:creationId xmlns:a16="http://schemas.microsoft.com/office/drawing/2014/main" id="{6E103573-C8ED-420D-809C-E90C4B461D55}"/>
              </a:ext>
            </a:extLst>
          </p:cNvPr>
          <p:cNvSpPr/>
          <p:nvPr/>
        </p:nvSpPr>
        <p:spPr>
          <a:xfrm>
            <a:off x="1213587" y="4485382"/>
            <a:ext cx="2813328" cy="472002"/>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lumMod val="85000"/>
                    <a:lumOff val="15000"/>
                  </a:schemeClr>
                </a:solidFill>
              </a:rPr>
              <a:t>Partenariat avec le ministère du tourisme</a:t>
            </a:r>
          </a:p>
        </p:txBody>
      </p:sp>
      <p:sp>
        <p:nvSpPr>
          <p:cNvPr id="24" name="Rectangle : coins arrondis 23">
            <a:extLst>
              <a:ext uri="{FF2B5EF4-FFF2-40B4-BE49-F238E27FC236}">
                <a16:creationId xmlns:a16="http://schemas.microsoft.com/office/drawing/2014/main" id="{BD575274-1FD3-4BE8-A43C-DABEB9BE9B2C}"/>
              </a:ext>
            </a:extLst>
          </p:cNvPr>
          <p:cNvSpPr/>
          <p:nvPr/>
        </p:nvSpPr>
        <p:spPr>
          <a:xfrm>
            <a:off x="4338255" y="5093142"/>
            <a:ext cx="1968114" cy="472002"/>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lumMod val="85000"/>
                  <a:lumOff val="15000"/>
                </a:schemeClr>
              </a:solidFill>
            </a:endParaRPr>
          </a:p>
        </p:txBody>
      </p:sp>
      <p:sp>
        <p:nvSpPr>
          <p:cNvPr id="25" name="Rectangle : coins arrondis 24">
            <a:extLst>
              <a:ext uri="{FF2B5EF4-FFF2-40B4-BE49-F238E27FC236}">
                <a16:creationId xmlns:a16="http://schemas.microsoft.com/office/drawing/2014/main" id="{DE0EA484-5DD7-4159-9E84-A6806B2D9F01}"/>
              </a:ext>
            </a:extLst>
          </p:cNvPr>
          <p:cNvSpPr/>
          <p:nvPr/>
        </p:nvSpPr>
        <p:spPr>
          <a:xfrm>
            <a:off x="6611165" y="5122167"/>
            <a:ext cx="1968114" cy="472002"/>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lumMod val="85000"/>
                    <a:lumOff val="15000"/>
                  </a:schemeClr>
                </a:solidFill>
              </a:rPr>
              <a:t>X</a:t>
            </a:r>
          </a:p>
        </p:txBody>
      </p:sp>
      <p:sp>
        <p:nvSpPr>
          <p:cNvPr id="26" name="Rectangle : coins arrondis 25">
            <a:extLst>
              <a:ext uri="{FF2B5EF4-FFF2-40B4-BE49-F238E27FC236}">
                <a16:creationId xmlns:a16="http://schemas.microsoft.com/office/drawing/2014/main" id="{71E7855A-2BB0-4A2E-9A0B-E34F386D34C9}"/>
              </a:ext>
            </a:extLst>
          </p:cNvPr>
          <p:cNvSpPr/>
          <p:nvPr/>
        </p:nvSpPr>
        <p:spPr>
          <a:xfrm>
            <a:off x="8917732" y="5122166"/>
            <a:ext cx="1968114" cy="472002"/>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lumMod val="85000"/>
                    <a:lumOff val="15000"/>
                  </a:schemeClr>
                </a:solidFill>
              </a:rPr>
              <a:t>X</a:t>
            </a:r>
            <a:endParaRPr lang="fr-FR" dirty="0">
              <a:solidFill>
                <a:schemeClr val="tx1">
                  <a:lumMod val="85000"/>
                  <a:lumOff val="15000"/>
                </a:schemeClr>
              </a:solidFill>
            </a:endParaRPr>
          </a:p>
        </p:txBody>
      </p:sp>
      <p:sp>
        <p:nvSpPr>
          <p:cNvPr id="27" name="Rectangle : coins arrondis 26">
            <a:extLst>
              <a:ext uri="{FF2B5EF4-FFF2-40B4-BE49-F238E27FC236}">
                <a16:creationId xmlns:a16="http://schemas.microsoft.com/office/drawing/2014/main" id="{5778F835-394C-4E2A-AA8A-2395BA84AEA4}"/>
              </a:ext>
            </a:extLst>
          </p:cNvPr>
          <p:cNvSpPr/>
          <p:nvPr/>
        </p:nvSpPr>
        <p:spPr>
          <a:xfrm>
            <a:off x="1220131" y="5093141"/>
            <a:ext cx="2813328" cy="472002"/>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lumMod val="85000"/>
                    <a:lumOff val="15000"/>
                  </a:schemeClr>
                </a:solidFill>
              </a:rPr>
              <a:t>Commercialisation des produits à travers les plateformes numériques</a:t>
            </a:r>
          </a:p>
        </p:txBody>
      </p:sp>
      <p:sp>
        <p:nvSpPr>
          <p:cNvPr id="28" name="Rectangle : coins arrondis 27">
            <a:extLst>
              <a:ext uri="{FF2B5EF4-FFF2-40B4-BE49-F238E27FC236}">
                <a16:creationId xmlns:a16="http://schemas.microsoft.com/office/drawing/2014/main" id="{10E3BDFA-3313-4356-9E87-7FE8046A71BE}"/>
              </a:ext>
            </a:extLst>
          </p:cNvPr>
          <p:cNvSpPr/>
          <p:nvPr/>
        </p:nvSpPr>
        <p:spPr>
          <a:xfrm>
            <a:off x="4327970" y="5738638"/>
            <a:ext cx="1968114" cy="47200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lumMod val="85000"/>
                  <a:lumOff val="15000"/>
                </a:schemeClr>
              </a:solidFill>
            </a:endParaRPr>
          </a:p>
        </p:txBody>
      </p:sp>
      <p:sp>
        <p:nvSpPr>
          <p:cNvPr id="29" name="Rectangle : coins arrondis 28">
            <a:extLst>
              <a:ext uri="{FF2B5EF4-FFF2-40B4-BE49-F238E27FC236}">
                <a16:creationId xmlns:a16="http://schemas.microsoft.com/office/drawing/2014/main" id="{4E6C0D4B-07A8-445B-B729-1E6B55BBAFD7}"/>
              </a:ext>
            </a:extLst>
          </p:cNvPr>
          <p:cNvSpPr/>
          <p:nvPr/>
        </p:nvSpPr>
        <p:spPr>
          <a:xfrm>
            <a:off x="6600880" y="5767663"/>
            <a:ext cx="1968114" cy="47200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lumMod val="85000"/>
                  <a:lumOff val="15000"/>
                </a:schemeClr>
              </a:solidFill>
            </a:endParaRPr>
          </a:p>
        </p:txBody>
      </p:sp>
      <p:sp>
        <p:nvSpPr>
          <p:cNvPr id="30" name="Rectangle : coins arrondis 29">
            <a:extLst>
              <a:ext uri="{FF2B5EF4-FFF2-40B4-BE49-F238E27FC236}">
                <a16:creationId xmlns:a16="http://schemas.microsoft.com/office/drawing/2014/main" id="{93FADE33-AF07-4BDD-A90D-316AACC7331A}"/>
              </a:ext>
            </a:extLst>
          </p:cNvPr>
          <p:cNvSpPr/>
          <p:nvPr/>
        </p:nvSpPr>
        <p:spPr>
          <a:xfrm>
            <a:off x="8907447" y="5767662"/>
            <a:ext cx="1968114" cy="47200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lumMod val="85000"/>
                    <a:lumOff val="15000"/>
                  </a:schemeClr>
                </a:solidFill>
              </a:rPr>
              <a:t>X</a:t>
            </a:r>
            <a:endParaRPr lang="fr-FR" dirty="0">
              <a:solidFill>
                <a:schemeClr val="tx1">
                  <a:lumMod val="85000"/>
                  <a:lumOff val="15000"/>
                </a:schemeClr>
              </a:solidFill>
            </a:endParaRPr>
          </a:p>
        </p:txBody>
      </p:sp>
      <p:sp>
        <p:nvSpPr>
          <p:cNvPr id="31" name="Rectangle : coins arrondis 30">
            <a:extLst>
              <a:ext uri="{FF2B5EF4-FFF2-40B4-BE49-F238E27FC236}">
                <a16:creationId xmlns:a16="http://schemas.microsoft.com/office/drawing/2014/main" id="{B3B0F74F-6085-4754-BA85-6C593F5232DB}"/>
              </a:ext>
            </a:extLst>
          </p:cNvPr>
          <p:cNvSpPr/>
          <p:nvPr/>
        </p:nvSpPr>
        <p:spPr>
          <a:xfrm>
            <a:off x="1209846" y="5738637"/>
            <a:ext cx="2813328" cy="47200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lumMod val="85000"/>
                    <a:lumOff val="15000"/>
                  </a:schemeClr>
                </a:solidFill>
              </a:rPr>
              <a:t>Organisation des salons et foires</a:t>
            </a:r>
          </a:p>
        </p:txBody>
      </p:sp>
      <p:sp>
        <p:nvSpPr>
          <p:cNvPr id="7" name="Rectangle : coins arrondis 6">
            <a:extLst>
              <a:ext uri="{FF2B5EF4-FFF2-40B4-BE49-F238E27FC236}">
                <a16:creationId xmlns:a16="http://schemas.microsoft.com/office/drawing/2014/main" id="{4847E42C-35C3-4B7B-B03C-51443CEA6CA3}"/>
              </a:ext>
            </a:extLst>
          </p:cNvPr>
          <p:cNvSpPr/>
          <p:nvPr/>
        </p:nvSpPr>
        <p:spPr>
          <a:xfrm>
            <a:off x="6465094" y="1771650"/>
            <a:ext cx="2278856" cy="4786313"/>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72772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89AF1E-68C3-4C27-B615-09FFD951211C}"/>
              </a:ext>
            </a:extLst>
          </p:cNvPr>
          <p:cNvSpPr/>
          <p:nvPr/>
        </p:nvSpPr>
        <p:spPr>
          <a:xfrm>
            <a:off x="1116353" y="2734973"/>
            <a:ext cx="10658651" cy="49927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le 1">
            <a:extLst>
              <a:ext uri="{FF2B5EF4-FFF2-40B4-BE49-F238E27FC236}">
                <a16:creationId xmlns:a16="http://schemas.microsoft.com/office/drawing/2014/main" id="{74E6C2DE-494C-42BE-AB67-9ED2046A772C}"/>
              </a:ext>
            </a:extLst>
          </p:cNvPr>
          <p:cNvSpPr>
            <a:spLocks noGrp="1"/>
          </p:cNvSpPr>
          <p:nvPr>
            <p:ph type="title"/>
          </p:nvPr>
        </p:nvSpPr>
        <p:spPr/>
        <p:txBody>
          <a:bodyPr/>
          <a:lstStyle/>
          <a:p>
            <a:r>
              <a:rPr lang="fr-FR" sz="3600" dirty="0">
                <a:solidFill>
                  <a:srgbClr val="76DCE4"/>
                </a:solidFill>
              </a:rPr>
              <a:t>Sommaire</a:t>
            </a:r>
            <a:r>
              <a:rPr lang="en-US" sz="3600" dirty="0">
                <a:solidFill>
                  <a:srgbClr val="76DCE4"/>
                </a:solidFill>
              </a:rPr>
              <a:t>:</a:t>
            </a:r>
          </a:p>
        </p:txBody>
      </p:sp>
      <p:sp>
        <p:nvSpPr>
          <p:cNvPr id="3" name="Content Placeholder 2">
            <a:extLst>
              <a:ext uri="{FF2B5EF4-FFF2-40B4-BE49-F238E27FC236}">
                <a16:creationId xmlns:a16="http://schemas.microsoft.com/office/drawing/2014/main" id="{12C6D1D3-B98C-4DF5-9115-BD13F51A20C0}"/>
              </a:ext>
            </a:extLst>
          </p:cNvPr>
          <p:cNvSpPr>
            <a:spLocks noGrp="1"/>
          </p:cNvSpPr>
          <p:nvPr>
            <p:ph idx="1"/>
          </p:nvPr>
        </p:nvSpPr>
        <p:spPr/>
        <p:txBody>
          <a:bodyPr>
            <a:normAutofit/>
          </a:bodyPr>
          <a:lstStyle/>
          <a:p>
            <a:pPr marL="571500" indent="-571500">
              <a:buFont typeface="+mj-lt"/>
              <a:buAutoNum type="romanUcPeriod"/>
            </a:pPr>
            <a:r>
              <a:rPr lang="en-US" sz="2000" b="1" dirty="0"/>
              <a:t>Introduction</a:t>
            </a:r>
          </a:p>
          <a:p>
            <a:pPr marL="571500" indent="-571500">
              <a:buFont typeface="+mj-lt"/>
              <a:buAutoNum type="romanUcPeriod"/>
            </a:pPr>
            <a:r>
              <a:rPr lang="en-US" sz="2000" b="1" dirty="0"/>
              <a:t>Rappel des conclusions du dernier livable</a:t>
            </a:r>
          </a:p>
          <a:p>
            <a:pPr marL="571500" indent="-571500">
              <a:buFont typeface="+mj-lt"/>
              <a:buAutoNum type="romanUcPeriod"/>
            </a:pPr>
            <a:r>
              <a:rPr lang="en-US" sz="2000" b="1" dirty="0"/>
              <a:t>Benchmark de deux </a:t>
            </a:r>
            <a:r>
              <a:rPr lang="en-US" sz="2000" b="1" dirty="0" err="1"/>
              <a:t>modèles</a:t>
            </a:r>
            <a:r>
              <a:rPr lang="en-US" sz="2000" b="1" dirty="0"/>
              <a:t> de SDL</a:t>
            </a:r>
          </a:p>
          <a:p>
            <a:pPr marL="571500" indent="-571500">
              <a:buFont typeface="+mj-lt"/>
              <a:buAutoNum type="romanUcPeriod"/>
            </a:pPr>
            <a:r>
              <a:rPr lang="en-US" sz="2000" b="1" dirty="0" err="1"/>
              <a:t>Déclinaison</a:t>
            </a:r>
            <a:r>
              <a:rPr lang="en-US" sz="2000" b="1" dirty="0"/>
              <a:t> du business plan de la SDR</a:t>
            </a:r>
          </a:p>
          <a:p>
            <a:pPr marL="1028689" lvl="1" indent="-571500">
              <a:buFont typeface="+mj-lt"/>
              <a:buAutoNum type="arabicPeriod"/>
            </a:pPr>
            <a:r>
              <a:rPr lang="en-US" sz="1600" dirty="0"/>
              <a:t>Rappel du </a:t>
            </a:r>
            <a:r>
              <a:rPr lang="en-US" sz="1600" dirty="0" err="1"/>
              <a:t>Chiffre</a:t>
            </a:r>
            <a:r>
              <a:rPr lang="en-US" sz="1600" dirty="0"/>
              <a:t> </a:t>
            </a:r>
            <a:r>
              <a:rPr lang="en-US" sz="1600" dirty="0" err="1"/>
              <a:t>d’affaires</a:t>
            </a:r>
            <a:endParaRPr lang="en-US" sz="1600" dirty="0"/>
          </a:p>
          <a:p>
            <a:pPr marL="1028689" lvl="1" indent="-571500">
              <a:buFont typeface="+mj-lt"/>
              <a:buAutoNum type="arabicPeriod"/>
            </a:pPr>
            <a:r>
              <a:rPr lang="en-US" sz="1600" dirty="0"/>
              <a:t>Frais de constitution de la SDR</a:t>
            </a:r>
          </a:p>
          <a:p>
            <a:pPr marL="1028689" lvl="1" indent="-571500">
              <a:buFont typeface="+mj-lt"/>
              <a:buAutoNum type="arabicPeriod"/>
            </a:pPr>
            <a:r>
              <a:rPr lang="en-US" sz="1600" dirty="0"/>
              <a:t>Frais de </a:t>
            </a:r>
            <a:r>
              <a:rPr lang="en-US" sz="1600" dirty="0" err="1"/>
              <a:t>fonctionnements</a:t>
            </a:r>
            <a:endParaRPr lang="en-US" sz="1600" dirty="0"/>
          </a:p>
          <a:p>
            <a:pPr marL="1028689" lvl="1" indent="-571500">
              <a:buFont typeface="+mj-lt"/>
              <a:buAutoNum type="arabicPeriod"/>
            </a:pPr>
            <a:r>
              <a:rPr lang="en-US" sz="1600" dirty="0"/>
              <a:t>Choix de </a:t>
            </a:r>
            <a:r>
              <a:rPr lang="en-US" sz="1600" dirty="0" err="1"/>
              <a:t>Financements</a:t>
            </a:r>
            <a:r>
              <a:rPr lang="en-US" sz="1600" dirty="0"/>
              <a:t> </a:t>
            </a:r>
          </a:p>
          <a:p>
            <a:pPr marL="1485877" lvl="2" indent="-571500">
              <a:buFont typeface="+mj-lt"/>
              <a:buAutoNum type="arabicPeriod"/>
            </a:pPr>
            <a:endParaRPr lang="en-US" sz="1200" b="1" dirty="0"/>
          </a:p>
          <a:p>
            <a:pPr marL="571500" indent="-571500">
              <a:buFont typeface="+mj-lt"/>
              <a:buAutoNum type="romanUcPeriod"/>
            </a:pPr>
            <a:r>
              <a:rPr lang="en-US" sz="2000" b="1" dirty="0" err="1"/>
              <a:t>Synthèse</a:t>
            </a:r>
            <a:r>
              <a:rPr lang="en-US" sz="2000" b="1" dirty="0"/>
              <a:t> du business plan</a:t>
            </a:r>
          </a:p>
          <a:p>
            <a:pPr marL="1028689" lvl="1" indent="-571500">
              <a:buFont typeface="+mj-lt"/>
              <a:buAutoNum type="arabicParenR"/>
            </a:pPr>
            <a:r>
              <a:rPr lang="en-US" sz="1400" dirty="0"/>
              <a:t>PNL</a:t>
            </a:r>
          </a:p>
          <a:p>
            <a:pPr marL="1028689" lvl="1" indent="-571500">
              <a:buFont typeface="+mj-lt"/>
              <a:buAutoNum type="arabicParenR"/>
            </a:pPr>
            <a:r>
              <a:rPr lang="en-US" sz="1400" dirty="0" err="1"/>
              <a:t>Profitabilité</a:t>
            </a:r>
            <a:endParaRPr lang="en-US" sz="1400" dirty="0"/>
          </a:p>
          <a:p>
            <a:pPr marL="571500" indent="-571500">
              <a:buFont typeface="+mj-lt"/>
              <a:buAutoNum type="romanUcPeriod"/>
            </a:pPr>
            <a:r>
              <a:rPr lang="en-US" sz="2000" b="1" dirty="0"/>
              <a:t>Conclusions</a:t>
            </a:r>
          </a:p>
          <a:p>
            <a:pPr marL="571500" indent="-571500">
              <a:buFont typeface="+mj-lt"/>
              <a:buAutoNum type="romanUcPeriod"/>
            </a:pPr>
            <a:endParaRPr lang="en-US" sz="2400" b="1" dirty="0"/>
          </a:p>
        </p:txBody>
      </p:sp>
    </p:spTree>
    <p:extLst>
      <p:ext uri="{BB962C8B-B14F-4D97-AF65-F5344CB8AC3E}">
        <p14:creationId xmlns:p14="http://schemas.microsoft.com/office/powerpoint/2010/main" val="2050145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6C2DE-494C-42BE-AB67-9ED2046A772C}"/>
              </a:ext>
            </a:extLst>
          </p:cNvPr>
          <p:cNvSpPr>
            <a:spLocks noGrp="1"/>
          </p:cNvSpPr>
          <p:nvPr>
            <p:ph type="title"/>
          </p:nvPr>
        </p:nvSpPr>
        <p:spPr/>
        <p:txBody>
          <a:bodyPr>
            <a:normAutofit/>
          </a:bodyPr>
          <a:lstStyle/>
          <a:p>
            <a:r>
              <a:rPr lang="en-US" sz="3200" dirty="0">
                <a:solidFill>
                  <a:srgbClr val="76DCE4"/>
                </a:solidFill>
              </a:rPr>
              <a:t>Benchmark de </a:t>
            </a:r>
            <a:r>
              <a:rPr lang="en-US" sz="3200" dirty="0" err="1">
                <a:solidFill>
                  <a:srgbClr val="76DCE4"/>
                </a:solidFill>
              </a:rPr>
              <a:t>modèles</a:t>
            </a:r>
            <a:r>
              <a:rPr lang="en-US" sz="3200" dirty="0">
                <a:solidFill>
                  <a:srgbClr val="76DCE4"/>
                </a:solidFill>
              </a:rPr>
              <a:t> SDL: </a:t>
            </a:r>
            <a:r>
              <a:rPr lang="en-US" sz="2800" dirty="0">
                <a:solidFill>
                  <a:srgbClr val="F8AB08"/>
                </a:solidFill>
              </a:rPr>
              <a:t>Casa Event</a:t>
            </a:r>
            <a:endParaRPr lang="en-US" sz="2000" dirty="0">
              <a:solidFill>
                <a:srgbClr val="76DCE4"/>
              </a:solidFill>
            </a:endParaRPr>
          </a:p>
        </p:txBody>
      </p:sp>
      <p:cxnSp>
        <p:nvCxnSpPr>
          <p:cNvPr id="5" name="Connecteur droit 4">
            <a:extLst>
              <a:ext uri="{FF2B5EF4-FFF2-40B4-BE49-F238E27FC236}">
                <a16:creationId xmlns:a16="http://schemas.microsoft.com/office/drawing/2014/main" id="{B79A12D5-C23F-4D6A-8965-F3A7884C755F}"/>
              </a:ext>
            </a:extLst>
          </p:cNvPr>
          <p:cNvCxnSpPr>
            <a:cxnSpLocks/>
          </p:cNvCxnSpPr>
          <p:nvPr/>
        </p:nvCxnSpPr>
        <p:spPr>
          <a:xfrm>
            <a:off x="5174026" y="3987011"/>
            <a:ext cx="260121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AC606AEE-6E5F-4C02-A8C6-09EF255E17F2}"/>
              </a:ext>
            </a:extLst>
          </p:cNvPr>
          <p:cNvCxnSpPr>
            <a:cxnSpLocks/>
          </p:cNvCxnSpPr>
          <p:nvPr/>
        </p:nvCxnSpPr>
        <p:spPr>
          <a:xfrm flipV="1">
            <a:off x="6474633" y="2709123"/>
            <a:ext cx="0" cy="255577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9" name="Graphique 8">
            <a:extLst>
              <a:ext uri="{FF2B5EF4-FFF2-40B4-BE49-F238E27FC236}">
                <a16:creationId xmlns:a16="http://schemas.microsoft.com/office/drawing/2014/main" id="{25C412B3-79F2-492E-8D72-23841B54C488}"/>
              </a:ext>
            </a:extLst>
          </p:cNvPr>
          <p:cNvGraphicFramePr>
            <a:graphicFrameLocks/>
          </p:cNvGraphicFramePr>
          <p:nvPr>
            <p:extLst>
              <p:ext uri="{D42A27DB-BD31-4B8C-83A1-F6EECF244321}">
                <p14:modId xmlns:p14="http://schemas.microsoft.com/office/powerpoint/2010/main" val="2927527002"/>
              </p:ext>
            </p:extLst>
          </p:nvPr>
        </p:nvGraphicFramePr>
        <p:xfrm>
          <a:off x="4165996" y="2784375"/>
          <a:ext cx="4109035" cy="3173423"/>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a:extLst>
              <a:ext uri="{FF2B5EF4-FFF2-40B4-BE49-F238E27FC236}">
                <a16:creationId xmlns:a16="http://schemas.microsoft.com/office/drawing/2014/main" id="{93A05BAC-D040-4F4D-B3C8-5C36FA7F708A}"/>
              </a:ext>
            </a:extLst>
          </p:cNvPr>
          <p:cNvSpPr/>
          <p:nvPr/>
        </p:nvSpPr>
        <p:spPr>
          <a:xfrm>
            <a:off x="1448285" y="4890051"/>
            <a:ext cx="3225951" cy="1601621"/>
          </a:xfrm>
          <a:prstGeom prst="rect">
            <a:avLst/>
          </a:prstGeom>
          <a:solidFill>
            <a:srgbClr val="E8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2">
                    <a:lumMod val="25000"/>
                  </a:schemeClr>
                </a:solidFill>
              </a:rPr>
              <a:t>La rémunération  de casa Event se fait à travers </a:t>
            </a:r>
            <a:r>
              <a:rPr lang="fr-FR" sz="1200" b="1" dirty="0">
                <a:solidFill>
                  <a:schemeClr val="bg2">
                    <a:lumMod val="25000"/>
                  </a:schemeClr>
                </a:solidFill>
              </a:rPr>
              <a:t>un budget de 5 MDH </a:t>
            </a:r>
            <a:r>
              <a:rPr lang="fr-FR" sz="1200" dirty="0">
                <a:solidFill>
                  <a:schemeClr val="bg2">
                    <a:lumMod val="25000"/>
                  </a:schemeClr>
                </a:solidFill>
              </a:rPr>
              <a:t>alloué Annuellement pour couvrir ses frais de fonctionnement</a:t>
            </a:r>
          </a:p>
        </p:txBody>
      </p:sp>
      <p:sp>
        <p:nvSpPr>
          <p:cNvPr id="11" name="Rectangle 10">
            <a:extLst>
              <a:ext uri="{FF2B5EF4-FFF2-40B4-BE49-F238E27FC236}">
                <a16:creationId xmlns:a16="http://schemas.microsoft.com/office/drawing/2014/main" id="{57798CC3-03B1-401F-AB94-0DFEE240DF5C}"/>
              </a:ext>
            </a:extLst>
          </p:cNvPr>
          <p:cNvSpPr/>
          <p:nvPr/>
        </p:nvSpPr>
        <p:spPr>
          <a:xfrm>
            <a:off x="1396213" y="2300204"/>
            <a:ext cx="3225951" cy="1998233"/>
          </a:xfrm>
          <a:prstGeom prst="rect">
            <a:avLst/>
          </a:prstGeom>
          <a:solidFill>
            <a:srgbClr val="E8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2">
                    <a:lumMod val="25000"/>
                  </a:schemeClr>
                </a:solidFill>
              </a:rPr>
              <a:t>Capital de 14 MDH réparti comme suit:</a:t>
            </a:r>
          </a:p>
          <a:p>
            <a:pPr marL="171450" indent="-171450">
              <a:buFont typeface="Wingdings" panose="05000000000000000000" pitchFamily="2" charset="2"/>
              <a:buChar char="§"/>
            </a:pPr>
            <a:r>
              <a:rPr lang="fr-FR" sz="1200" dirty="0">
                <a:solidFill>
                  <a:schemeClr val="bg2">
                    <a:lumMod val="25000"/>
                  </a:schemeClr>
                </a:solidFill>
              </a:rPr>
              <a:t>Commune Casablanca: 50%</a:t>
            </a:r>
          </a:p>
          <a:p>
            <a:pPr marL="171450" indent="-171450">
              <a:buFont typeface="Wingdings" panose="05000000000000000000" pitchFamily="2" charset="2"/>
              <a:buChar char="§"/>
            </a:pPr>
            <a:r>
              <a:rPr lang="fr-FR" sz="1200" dirty="0">
                <a:solidFill>
                  <a:schemeClr val="bg2">
                    <a:lumMod val="25000"/>
                  </a:schemeClr>
                </a:solidFill>
              </a:rPr>
              <a:t>Conseil Préfectoral: 43%</a:t>
            </a:r>
          </a:p>
          <a:p>
            <a:pPr marL="171450" indent="-171450">
              <a:buFont typeface="Wingdings" panose="05000000000000000000" pitchFamily="2" charset="2"/>
              <a:buChar char="§"/>
            </a:pPr>
            <a:r>
              <a:rPr lang="fr-FR" sz="1200" dirty="0">
                <a:solidFill>
                  <a:schemeClr val="bg2">
                    <a:lumMod val="25000"/>
                  </a:schemeClr>
                </a:solidFill>
              </a:rPr>
              <a:t>Région Casa-Settat: 7%</a:t>
            </a:r>
          </a:p>
        </p:txBody>
      </p:sp>
      <p:sp>
        <p:nvSpPr>
          <p:cNvPr id="12" name="Rectangle 11">
            <a:extLst>
              <a:ext uri="{FF2B5EF4-FFF2-40B4-BE49-F238E27FC236}">
                <a16:creationId xmlns:a16="http://schemas.microsoft.com/office/drawing/2014/main" id="{4FE92080-AF9F-4BEF-89B6-6AB8B09B7A33}"/>
              </a:ext>
            </a:extLst>
          </p:cNvPr>
          <p:cNvSpPr/>
          <p:nvPr/>
        </p:nvSpPr>
        <p:spPr>
          <a:xfrm>
            <a:off x="8165235" y="2300204"/>
            <a:ext cx="3440167" cy="1998234"/>
          </a:xfrm>
          <a:prstGeom prst="rect">
            <a:avLst/>
          </a:prstGeom>
          <a:solidFill>
            <a:srgbClr val="E8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base">
              <a:buFont typeface="Wingdings" panose="05000000000000000000" pitchFamily="2" charset="2"/>
              <a:buChar char="§"/>
            </a:pPr>
            <a:r>
              <a:rPr lang="fr-FR" sz="1200" dirty="0">
                <a:solidFill>
                  <a:schemeClr val="bg2">
                    <a:lumMod val="25000"/>
                  </a:schemeClr>
                </a:solidFill>
              </a:rPr>
              <a:t>Elaborer la stratégie promotionnelle de Casablanca sur les plans local, régional et international,</a:t>
            </a:r>
          </a:p>
          <a:p>
            <a:pPr marL="285750" indent="-285750" fontAlgn="base">
              <a:buFont typeface="Wingdings" panose="05000000000000000000" pitchFamily="2" charset="2"/>
              <a:buChar char="§"/>
            </a:pPr>
            <a:r>
              <a:rPr lang="fr-FR" sz="1200" dirty="0">
                <a:solidFill>
                  <a:schemeClr val="bg2">
                    <a:lumMod val="25000"/>
                  </a:schemeClr>
                </a:solidFill>
              </a:rPr>
              <a:t>Participer à l’élaboration des politiques culturelles et sportives avec les parties prenantes et les entités impliquées,</a:t>
            </a:r>
          </a:p>
          <a:p>
            <a:pPr marL="285750" indent="-285750" fontAlgn="base">
              <a:buFont typeface="Wingdings" panose="05000000000000000000" pitchFamily="2" charset="2"/>
              <a:buChar char="§"/>
            </a:pPr>
            <a:r>
              <a:rPr lang="fr-FR" sz="1200" dirty="0">
                <a:solidFill>
                  <a:schemeClr val="bg2">
                    <a:lumMod val="25000"/>
                  </a:schemeClr>
                </a:solidFill>
              </a:rPr>
              <a:t>Organiser et piloter le déploiement de la stratégie d’attractivité de la métropole,</a:t>
            </a:r>
          </a:p>
          <a:p>
            <a:pPr marL="285750" indent="-285750" fontAlgn="base">
              <a:buFont typeface="Wingdings" panose="05000000000000000000" pitchFamily="2" charset="2"/>
              <a:buChar char="§"/>
            </a:pPr>
            <a:r>
              <a:rPr lang="fr-FR" sz="1200" dirty="0">
                <a:solidFill>
                  <a:schemeClr val="bg2">
                    <a:lumMod val="25000"/>
                  </a:schemeClr>
                </a:solidFill>
              </a:rPr>
              <a:t>Garantir la cohérence globale des projets culturels et sportifs initiés.</a:t>
            </a:r>
          </a:p>
        </p:txBody>
      </p:sp>
      <p:pic>
        <p:nvPicPr>
          <p:cNvPr id="1026" name="Picture 2" descr="fr">
            <a:extLst>
              <a:ext uri="{FF2B5EF4-FFF2-40B4-BE49-F238E27FC236}">
                <a16:creationId xmlns:a16="http://schemas.microsoft.com/office/drawing/2014/main" id="{A00FEDA7-ED30-4E99-A9DA-142F1CB279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5236" y="4890051"/>
            <a:ext cx="3440168" cy="176928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ésultat de recherche d'images pour &quot;casa event&quot;">
            <a:extLst>
              <a:ext uri="{FF2B5EF4-FFF2-40B4-BE49-F238E27FC236}">
                <a16:creationId xmlns:a16="http://schemas.microsoft.com/office/drawing/2014/main" id="{6976ECF5-BF3B-4303-A130-598FB5E694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0269" y="172505"/>
            <a:ext cx="3078290" cy="1504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993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6C2DE-494C-42BE-AB67-9ED2046A772C}"/>
              </a:ext>
            </a:extLst>
          </p:cNvPr>
          <p:cNvSpPr>
            <a:spLocks noGrp="1"/>
          </p:cNvSpPr>
          <p:nvPr>
            <p:ph type="title"/>
          </p:nvPr>
        </p:nvSpPr>
        <p:spPr/>
        <p:txBody>
          <a:bodyPr>
            <a:normAutofit/>
          </a:bodyPr>
          <a:lstStyle/>
          <a:p>
            <a:r>
              <a:rPr lang="en-US" sz="3200" dirty="0">
                <a:solidFill>
                  <a:srgbClr val="76DCE4"/>
                </a:solidFill>
              </a:rPr>
              <a:t>Benchmark de </a:t>
            </a:r>
            <a:r>
              <a:rPr lang="en-US" sz="3200" dirty="0" err="1">
                <a:solidFill>
                  <a:srgbClr val="76DCE4"/>
                </a:solidFill>
              </a:rPr>
              <a:t>modèles</a:t>
            </a:r>
            <a:r>
              <a:rPr lang="en-US" sz="3200" dirty="0">
                <a:solidFill>
                  <a:srgbClr val="76DCE4"/>
                </a:solidFill>
              </a:rPr>
              <a:t> SDL: </a:t>
            </a:r>
            <a:r>
              <a:rPr lang="en-US" sz="2800" dirty="0">
                <a:solidFill>
                  <a:srgbClr val="F8AB08"/>
                </a:solidFill>
              </a:rPr>
              <a:t>Casa </a:t>
            </a:r>
            <a:r>
              <a:rPr lang="en-US" sz="2800" dirty="0" err="1">
                <a:solidFill>
                  <a:srgbClr val="F8AB08"/>
                </a:solidFill>
              </a:rPr>
              <a:t>Aménagement</a:t>
            </a:r>
            <a:endParaRPr lang="en-US" sz="2000" dirty="0">
              <a:solidFill>
                <a:srgbClr val="76DCE4"/>
              </a:solidFill>
            </a:endParaRPr>
          </a:p>
        </p:txBody>
      </p:sp>
      <p:cxnSp>
        <p:nvCxnSpPr>
          <p:cNvPr id="5" name="Connecteur droit 4">
            <a:extLst>
              <a:ext uri="{FF2B5EF4-FFF2-40B4-BE49-F238E27FC236}">
                <a16:creationId xmlns:a16="http://schemas.microsoft.com/office/drawing/2014/main" id="{B79A12D5-C23F-4D6A-8965-F3A7884C755F}"/>
              </a:ext>
            </a:extLst>
          </p:cNvPr>
          <p:cNvCxnSpPr>
            <a:cxnSpLocks/>
          </p:cNvCxnSpPr>
          <p:nvPr/>
        </p:nvCxnSpPr>
        <p:spPr>
          <a:xfrm>
            <a:off x="5174026" y="3987011"/>
            <a:ext cx="260121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AC606AEE-6E5F-4C02-A8C6-09EF255E17F2}"/>
              </a:ext>
            </a:extLst>
          </p:cNvPr>
          <p:cNvCxnSpPr>
            <a:cxnSpLocks/>
          </p:cNvCxnSpPr>
          <p:nvPr/>
        </p:nvCxnSpPr>
        <p:spPr>
          <a:xfrm flipV="1">
            <a:off x="6474633" y="2709123"/>
            <a:ext cx="0" cy="255577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9" name="Graphique 8">
            <a:extLst>
              <a:ext uri="{FF2B5EF4-FFF2-40B4-BE49-F238E27FC236}">
                <a16:creationId xmlns:a16="http://schemas.microsoft.com/office/drawing/2014/main" id="{25C412B3-79F2-492E-8D72-23841B54C488}"/>
              </a:ext>
            </a:extLst>
          </p:cNvPr>
          <p:cNvGraphicFramePr>
            <a:graphicFrameLocks/>
          </p:cNvGraphicFramePr>
          <p:nvPr>
            <p:extLst>
              <p:ext uri="{D42A27DB-BD31-4B8C-83A1-F6EECF244321}">
                <p14:modId xmlns:p14="http://schemas.microsoft.com/office/powerpoint/2010/main" val="3208025608"/>
              </p:ext>
            </p:extLst>
          </p:nvPr>
        </p:nvGraphicFramePr>
        <p:xfrm>
          <a:off x="4165996" y="2784375"/>
          <a:ext cx="4109035" cy="3173423"/>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a:extLst>
              <a:ext uri="{FF2B5EF4-FFF2-40B4-BE49-F238E27FC236}">
                <a16:creationId xmlns:a16="http://schemas.microsoft.com/office/drawing/2014/main" id="{93A05BAC-D040-4F4D-B3C8-5C36FA7F708A}"/>
              </a:ext>
            </a:extLst>
          </p:cNvPr>
          <p:cNvSpPr/>
          <p:nvPr/>
        </p:nvSpPr>
        <p:spPr>
          <a:xfrm>
            <a:off x="1448285" y="4890051"/>
            <a:ext cx="3225951" cy="1601621"/>
          </a:xfrm>
          <a:prstGeom prst="rect">
            <a:avLst/>
          </a:prstGeom>
          <a:solidFill>
            <a:srgbClr val="E8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2">
                    <a:lumMod val="25000"/>
                  </a:schemeClr>
                </a:solidFill>
              </a:rPr>
              <a:t>La rémunération  de casa Aménagement se fait par deux moyens</a:t>
            </a:r>
          </a:p>
          <a:p>
            <a:pPr marL="171450" indent="-171450">
              <a:buFont typeface="Wingdings" panose="05000000000000000000" pitchFamily="2" charset="2"/>
              <a:buChar char="§"/>
            </a:pPr>
            <a:r>
              <a:rPr lang="fr-FR" sz="1200" dirty="0">
                <a:solidFill>
                  <a:schemeClr val="bg2">
                    <a:lumMod val="25000"/>
                  </a:schemeClr>
                </a:solidFill>
              </a:rPr>
              <a:t>Placements financiers des  montants alloués pour les projets</a:t>
            </a:r>
          </a:p>
          <a:p>
            <a:pPr marL="171450" indent="-171450">
              <a:buFont typeface="Wingdings" panose="05000000000000000000" pitchFamily="2" charset="2"/>
              <a:buChar char="§"/>
            </a:pPr>
            <a:r>
              <a:rPr lang="fr-FR" sz="1200" dirty="0">
                <a:solidFill>
                  <a:schemeClr val="bg2">
                    <a:lumMod val="25000"/>
                  </a:schemeClr>
                </a:solidFill>
              </a:rPr>
              <a:t>Une commission est prélevée pour chaque projet réalisé</a:t>
            </a:r>
          </a:p>
        </p:txBody>
      </p:sp>
      <p:sp>
        <p:nvSpPr>
          <p:cNvPr id="11" name="Rectangle 10">
            <a:extLst>
              <a:ext uri="{FF2B5EF4-FFF2-40B4-BE49-F238E27FC236}">
                <a16:creationId xmlns:a16="http://schemas.microsoft.com/office/drawing/2014/main" id="{57798CC3-03B1-401F-AB94-0DFEE240DF5C}"/>
              </a:ext>
            </a:extLst>
          </p:cNvPr>
          <p:cNvSpPr/>
          <p:nvPr/>
        </p:nvSpPr>
        <p:spPr>
          <a:xfrm>
            <a:off x="1396213" y="2356998"/>
            <a:ext cx="3225951" cy="1941440"/>
          </a:xfrm>
          <a:prstGeom prst="rect">
            <a:avLst/>
          </a:prstGeom>
          <a:solidFill>
            <a:srgbClr val="E8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2">
                    <a:lumMod val="25000"/>
                  </a:schemeClr>
                </a:solidFill>
              </a:rPr>
              <a:t>Capital de 40 MDH réparti comme suit:</a:t>
            </a:r>
          </a:p>
          <a:p>
            <a:pPr marL="171450" indent="-171450">
              <a:buFont typeface="Wingdings" panose="05000000000000000000" pitchFamily="2" charset="2"/>
              <a:buChar char="§"/>
            </a:pPr>
            <a:r>
              <a:rPr lang="fr-FR" sz="1200" dirty="0">
                <a:solidFill>
                  <a:schemeClr val="bg2">
                    <a:lumMod val="25000"/>
                  </a:schemeClr>
                </a:solidFill>
              </a:rPr>
              <a:t>Commune Casablanca: 25%</a:t>
            </a:r>
          </a:p>
          <a:p>
            <a:pPr marL="171450" indent="-171450">
              <a:buFont typeface="Wingdings" panose="05000000000000000000" pitchFamily="2" charset="2"/>
              <a:buChar char="§"/>
            </a:pPr>
            <a:r>
              <a:rPr lang="fr-FR" sz="1200" dirty="0">
                <a:solidFill>
                  <a:schemeClr val="bg2">
                    <a:lumMod val="25000"/>
                  </a:schemeClr>
                </a:solidFill>
              </a:rPr>
              <a:t>Agence Urbaine Casablanca: 25%</a:t>
            </a:r>
          </a:p>
          <a:p>
            <a:pPr marL="171450" indent="-171450">
              <a:buFont typeface="Wingdings" panose="05000000000000000000" pitchFamily="2" charset="2"/>
              <a:buChar char="§"/>
            </a:pPr>
            <a:r>
              <a:rPr lang="fr-FR" sz="1200" dirty="0">
                <a:solidFill>
                  <a:schemeClr val="bg2">
                    <a:lumMod val="25000"/>
                  </a:schemeClr>
                </a:solidFill>
              </a:rPr>
              <a:t>BCP: 12,5%</a:t>
            </a:r>
          </a:p>
          <a:p>
            <a:pPr marL="171450" indent="-171450">
              <a:buFont typeface="Wingdings" panose="05000000000000000000" pitchFamily="2" charset="2"/>
              <a:buChar char="§"/>
            </a:pPr>
            <a:r>
              <a:rPr lang="fr-FR" sz="1200" dirty="0">
                <a:solidFill>
                  <a:schemeClr val="bg2">
                    <a:lumMod val="25000"/>
                  </a:schemeClr>
                </a:solidFill>
              </a:rPr>
              <a:t>Al </a:t>
            </a:r>
            <a:r>
              <a:rPr lang="fr-FR" sz="1200" dirty="0" err="1">
                <a:solidFill>
                  <a:schemeClr val="bg2">
                    <a:lumMod val="25000"/>
                  </a:schemeClr>
                </a:solidFill>
              </a:rPr>
              <a:t>Omrane</a:t>
            </a:r>
            <a:r>
              <a:rPr lang="fr-FR" sz="1200" dirty="0">
                <a:solidFill>
                  <a:schemeClr val="bg2">
                    <a:lumMod val="25000"/>
                  </a:schemeClr>
                </a:solidFill>
              </a:rPr>
              <a:t>: 12,5%</a:t>
            </a:r>
          </a:p>
          <a:p>
            <a:pPr marL="171450" indent="-171450">
              <a:buFont typeface="Wingdings" panose="05000000000000000000" pitchFamily="2" charset="2"/>
              <a:buChar char="§"/>
            </a:pPr>
            <a:r>
              <a:rPr lang="fr-FR" sz="1200" dirty="0">
                <a:solidFill>
                  <a:schemeClr val="bg2">
                    <a:lumMod val="25000"/>
                  </a:schemeClr>
                </a:solidFill>
              </a:rPr>
              <a:t>Conseil Préfectoral: 12,5%</a:t>
            </a:r>
          </a:p>
          <a:p>
            <a:pPr marL="171450" indent="-171450">
              <a:buFont typeface="Wingdings" panose="05000000000000000000" pitchFamily="2" charset="2"/>
              <a:buChar char="§"/>
            </a:pPr>
            <a:r>
              <a:rPr lang="fr-FR" sz="1200" dirty="0">
                <a:solidFill>
                  <a:schemeClr val="bg2">
                    <a:lumMod val="25000"/>
                  </a:schemeClr>
                </a:solidFill>
              </a:rPr>
              <a:t>Région Casa-Settat: 12,5%</a:t>
            </a:r>
          </a:p>
        </p:txBody>
      </p:sp>
      <p:sp>
        <p:nvSpPr>
          <p:cNvPr id="12" name="Rectangle 11">
            <a:extLst>
              <a:ext uri="{FF2B5EF4-FFF2-40B4-BE49-F238E27FC236}">
                <a16:creationId xmlns:a16="http://schemas.microsoft.com/office/drawing/2014/main" id="{4FE92080-AF9F-4BEF-89B6-6AB8B09B7A33}"/>
              </a:ext>
            </a:extLst>
          </p:cNvPr>
          <p:cNvSpPr/>
          <p:nvPr/>
        </p:nvSpPr>
        <p:spPr>
          <a:xfrm>
            <a:off x="8165235" y="2300204"/>
            <a:ext cx="3225951" cy="1998234"/>
          </a:xfrm>
          <a:prstGeom prst="rect">
            <a:avLst/>
          </a:prstGeom>
          <a:solidFill>
            <a:srgbClr val="E8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spcAft>
                <a:spcPts val="600"/>
              </a:spcAft>
              <a:buFont typeface="Wingdings" panose="05000000000000000000" pitchFamily="2" charset="2"/>
              <a:buChar char="§"/>
            </a:pPr>
            <a:r>
              <a:rPr lang="fr-FR" sz="1050" dirty="0">
                <a:solidFill>
                  <a:schemeClr val="bg2">
                    <a:lumMod val="25000"/>
                  </a:schemeClr>
                </a:solidFill>
              </a:rPr>
              <a:t>Réaliser de grands projets d’urbanisation et de développement pour la Région de Casablanca Settat.</a:t>
            </a:r>
          </a:p>
          <a:p>
            <a:pPr marL="171450" indent="-171450">
              <a:spcAft>
                <a:spcPts val="600"/>
              </a:spcAft>
              <a:buFont typeface="Wingdings" panose="05000000000000000000" pitchFamily="2" charset="2"/>
              <a:buChar char="§"/>
            </a:pPr>
            <a:r>
              <a:rPr lang="fr-FR" sz="1050" dirty="0">
                <a:solidFill>
                  <a:schemeClr val="bg2">
                    <a:lumMod val="25000"/>
                  </a:schemeClr>
                </a:solidFill>
              </a:rPr>
              <a:t>Engager des études et assister les parties impliquées dans la définition des besoins ; </a:t>
            </a:r>
          </a:p>
          <a:p>
            <a:pPr marL="171450" indent="-171450">
              <a:spcAft>
                <a:spcPts val="600"/>
              </a:spcAft>
              <a:buFont typeface="Wingdings" panose="05000000000000000000" pitchFamily="2" charset="2"/>
              <a:buChar char="§"/>
            </a:pPr>
            <a:r>
              <a:rPr lang="fr-FR" sz="1050" dirty="0">
                <a:solidFill>
                  <a:schemeClr val="bg2">
                    <a:lumMod val="25000"/>
                  </a:schemeClr>
                </a:solidFill>
              </a:rPr>
              <a:t>Participer à l’évaluation des projets de développement ;</a:t>
            </a:r>
          </a:p>
          <a:p>
            <a:pPr marL="171450" indent="-171450">
              <a:spcAft>
                <a:spcPts val="600"/>
              </a:spcAft>
              <a:buFont typeface="Wingdings" panose="05000000000000000000" pitchFamily="2" charset="2"/>
              <a:buChar char="§"/>
            </a:pPr>
            <a:r>
              <a:rPr lang="fr-FR" sz="1050" dirty="0">
                <a:solidFill>
                  <a:schemeClr val="bg2">
                    <a:lumMod val="25000"/>
                  </a:schemeClr>
                </a:solidFill>
              </a:rPr>
              <a:t>Développer des schémas de financement, rechercher les sources de financement pour les projets dont elle est en charge.</a:t>
            </a:r>
          </a:p>
        </p:txBody>
      </p:sp>
      <p:sp>
        <p:nvSpPr>
          <p:cNvPr id="13" name="Rectangle 12">
            <a:extLst>
              <a:ext uri="{FF2B5EF4-FFF2-40B4-BE49-F238E27FC236}">
                <a16:creationId xmlns:a16="http://schemas.microsoft.com/office/drawing/2014/main" id="{519E4BDE-6C77-483E-8DC7-D70F020CC0B4}"/>
              </a:ext>
            </a:extLst>
          </p:cNvPr>
          <p:cNvSpPr/>
          <p:nvPr/>
        </p:nvSpPr>
        <p:spPr>
          <a:xfrm>
            <a:off x="8124532" y="4890051"/>
            <a:ext cx="3225951" cy="1601621"/>
          </a:xfrm>
          <a:prstGeom prst="rect">
            <a:avLst/>
          </a:prstGeom>
          <a:solidFill>
            <a:srgbClr val="E8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2">
                    <a:lumMod val="25000"/>
                  </a:schemeClr>
                </a:solidFill>
              </a:rPr>
              <a:t>Effectif de 42 Personnes</a:t>
            </a:r>
          </a:p>
          <a:p>
            <a:pPr algn="ctr"/>
            <a:r>
              <a:rPr lang="fr-FR" sz="1200" dirty="0">
                <a:solidFill>
                  <a:schemeClr val="bg2">
                    <a:lumMod val="25000"/>
                  </a:schemeClr>
                </a:solidFill>
              </a:rPr>
              <a:t>Son conseil d’administration est présidé par le Wali de </a:t>
            </a:r>
            <a:r>
              <a:rPr lang="fr-FR" sz="1200" dirty="0" err="1">
                <a:solidFill>
                  <a:schemeClr val="bg2">
                    <a:lumMod val="25000"/>
                  </a:schemeClr>
                </a:solidFill>
              </a:rPr>
              <a:t>Casablana</a:t>
            </a:r>
            <a:endParaRPr lang="fr-FR" sz="1200" dirty="0">
              <a:solidFill>
                <a:schemeClr val="bg2">
                  <a:lumMod val="25000"/>
                </a:schemeClr>
              </a:solidFill>
            </a:endParaRPr>
          </a:p>
        </p:txBody>
      </p:sp>
      <p:pic>
        <p:nvPicPr>
          <p:cNvPr id="1026" name="Picture 2" descr="Résultat de recherche d'images pour &quot;casa aménagement&quot;">
            <a:extLst>
              <a:ext uri="{FF2B5EF4-FFF2-40B4-BE49-F238E27FC236}">
                <a16:creationId xmlns:a16="http://schemas.microsoft.com/office/drawing/2014/main" id="{A8DC0069-7403-4F80-8BD4-F8815D268B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4465" y="668538"/>
            <a:ext cx="1885595" cy="1093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865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89AF1E-68C3-4C27-B615-09FFD951211C}"/>
              </a:ext>
            </a:extLst>
          </p:cNvPr>
          <p:cNvSpPr/>
          <p:nvPr/>
        </p:nvSpPr>
        <p:spPr>
          <a:xfrm>
            <a:off x="1116353" y="3135028"/>
            <a:ext cx="10658651" cy="49927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le 1">
            <a:extLst>
              <a:ext uri="{FF2B5EF4-FFF2-40B4-BE49-F238E27FC236}">
                <a16:creationId xmlns:a16="http://schemas.microsoft.com/office/drawing/2014/main" id="{74E6C2DE-494C-42BE-AB67-9ED2046A772C}"/>
              </a:ext>
            </a:extLst>
          </p:cNvPr>
          <p:cNvSpPr>
            <a:spLocks noGrp="1"/>
          </p:cNvSpPr>
          <p:nvPr>
            <p:ph type="title"/>
          </p:nvPr>
        </p:nvSpPr>
        <p:spPr/>
        <p:txBody>
          <a:bodyPr/>
          <a:lstStyle/>
          <a:p>
            <a:r>
              <a:rPr lang="fr-FR" sz="3600" dirty="0">
                <a:solidFill>
                  <a:srgbClr val="76DCE4"/>
                </a:solidFill>
              </a:rPr>
              <a:t>Sommaire</a:t>
            </a:r>
            <a:r>
              <a:rPr lang="en-US" sz="3600" dirty="0">
                <a:solidFill>
                  <a:srgbClr val="76DCE4"/>
                </a:solidFill>
              </a:rPr>
              <a:t>:</a:t>
            </a:r>
          </a:p>
        </p:txBody>
      </p:sp>
      <p:sp>
        <p:nvSpPr>
          <p:cNvPr id="3" name="Content Placeholder 2">
            <a:extLst>
              <a:ext uri="{FF2B5EF4-FFF2-40B4-BE49-F238E27FC236}">
                <a16:creationId xmlns:a16="http://schemas.microsoft.com/office/drawing/2014/main" id="{12C6D1D3-B98C-4DF5-9115-BD13F51A20C0}"/>
              </a:ext>
            </a:extLst>
          </p:cNvPr>
          <p:cNvSpPr>
            <a:spLocks noGrp="1"/>
          </p:cNvSpPr>
          <p:nvPr>
            <p:ph idx="1"/>
          </p:nvPr>
        </p:nvSpPr>
        <p:spPr/>
        <p:txBody>
          <a:bodyPr>
            <a:normAutofit/>
          </a:bodyPr>
          <a:lstStyle/>
          <a:p>
            <a:pPr marL="571500" indent="-571500">
              <a:buFont typeface="+mj-lt"/>
              <a:buAutoNum type="romanUcPeriod"/>
            </a:pPr>
            <a:r>
              <a:rPr lang="en-US" sz="2000" b="1" dirty="0"/>
              <a:t>Introduction</a:t>
            </a:r>
          </a:p>
          <a:p>
            <a:pPr marL="571500" indent="-571500">
              <a:buFont typeface="+mj-lt"/>
              <a:buAutoNum type="romanUcPeriod"/>
            </a:pPr>
            <a:r>
              <a:rPr lang="en-US" sz="2000" b="1" dirty="0"/>
              <a:t>Rappel des conclusions du dernier livable</a:t>
            </a:r>
          </a:p>
          <a:p>
            <a:pPr marL="571500" indent="-571500">
              <a:buFont typeface="+mj-lt"/>
              <a:buAutoNum type="romanUcPeriod"/>
            </a:pPr>
            <a:r>
              <a:rPr lang="en-US" sz="2000" b="1" dirty="0"/>
              <a:t>Benchmark de deux </a:t>
            </a:r>
            <a:r>
              <a:rPr lang="en-US" sz="2000" b="1" dirty="0" err="1"/>
              <a:t>modèles</a:t>
            </a:r>
            <a:r>
              <a:rPr lang="en-US" sz="2000" b="1" dirty="0"/>
              <a:t> de SDL</a:t>
            </a:r>
          </a:p>
          <a:p>
            <a:pPr marL="571500" indent="-571500">
              <a:buFont typeface="+mj-lt"/>
              <a:buAutoNum type="romanUcPeriod"/>
            </a:pPr>
            <a:r>
              <a:rPr lang="en-US" sz="2000" b="1" dirty="0" err="1">
                <a:solidFill>
                  <a:schemeClr val="accent1">
                    <a:lumMod val="60000"/>
                    <a:lumOff val="40000"/>
                  </a:schemeClr>
                </a:solidFill>
              </a:rPr>
              <a:t>Déclinaison</a:t>
            </a:r>
            <a:r>
              <a:rPr lang="en-US" sz="2000" b="1" dirty="0">
                <a:solidFill>
                  <a:schemeClr val="accent1">
                    <a:lumMod val="60000"/>
                    <a:lumOff val="40000"/>
                  </a:schemeClr>
                </a:solidFill>
              </a:rPr>
              <a:t> du business plan de la SDR</a:t>
            </a:r>
          </a:p>
          <a:p>
            <a:pPr marL="1028689" lvl="1" indent="-571500">
              <a:buFont typeface="+mj-lt"/>
              <a:buAutoNum type="arabicPeriod"/>
            </a:pPr>
            <a:r>
              <a:rPr lang="en-US" sz="1600" dirty="0"/>
              <a:t>Rappel du </a:t>
            </a:r>
            <a:r>
              <a:rPr lang="en-US" sz="1600" dirty="0" err="1"/>
              <a:t>Chiffre</a:t>
            </a:r>
            <a:r>
              <a:rPr lang="en-US" sz="1600" dirty="0"/>
              <a:t> </a:t>
            </a:r>
            <a:r>
              <a:rPr lang="en-US" sz="1600" dirty="0" err="1"/>
              <a:t>d’affaires</a:t>
            </a:r>
            <a:endParaRPr lang="en-US" sz="1600" dirty="0"/>
          </a:p>
          <a:p>
            <a:pPr marL="1028689" lvl="1" indent="-571500">
              <a:buFont typeface="+mj-lt"/>
              <a:buAutoNum type="arabicPeriod"/>
            </a:pPr>
            <a:r>
              <a:rPr lang="en-US" sz="1600" dirty="0"/>
              <a:t>Frais de constitution de la SDR</a:t>
            </a:r>
          </a:p>
          <a:p>
            <a:pPr marL="1028689" lvl="1" indent="-571500">
              <a:buFont typeface="+mj-lt"/>
              <a:buAutoNum type="arabicPeriod"/>
            </a:pPr>
            <a:r>
              <a:rPr lang="en-US" sz="1600" dirty="0"/>
              <a:t>Frais de </a:t>
            </a:r>
            <a:r>
              <a:rPr lang="en-US" sz="1600" dirty="0" err="1"/>
              <a:t>fonctionnements</a:t>
            </a:r>
            <a:endParaRPr lang="en-US" sz="1600" dirty="0"/>
          </a:p>
          <a:p>
            <a:pPr marL="1028689" lvl="1" indent="-571500">
              <a:buFont typeface="+mj-lt"/>
              <a:buAutoNum type="arabicPeriod"/>
            </a:pPr>
            <a:r>
              <a:rPr lang="en-US" sz="1600" dirty="0"/>
              <a:t>Choix de </a:t>
            </a:r>
            <a:r>
              <a:rPr lang="en-US" sz="1600" dirty="0" err="1"/>
              <a:t>Financements</a:t>
            </a:r>
            <a:r>
              <a:rPr lang="en-US" sz="1600" dirty="0"/>
              <a:t> </a:t>
            </a:r>
          </a:p>
          <a:p>
            <a:pPr marL="1485877" lvl="2" indent="-571500">
              <a:buFont typeface="+mj-lt"/>
              <a:buAutoNum type="arabicPeriod"/>
            </a:pPr>
            <a:endParaRPr lang="en-US" sz="1200" b="1" dirty="0"/>
          </a:p>
          <a:p>
            <a:pPr marL="571500" indent="-571500">
              <a:buFont typeface="+mj-lt"/>
              <a:buAutoNum type="romanUcPeriod"/>
            </a:pPr>
            <a:r>
              <a:rPr lang="en-US" sz="2000" b="1" dirty="0" err="1"/>
              <a:t>Synthèse</a:t>
            </a:r>
            <a:r>
              <a:rPr lang="en-US" sz="2000" b="1" dirty="0"/>
              <a:t> du business plan</a:t>
            </a:r>
          </a:p>
          <a:p>
            <a:pPr marL="1028689" lvl="1" indent="-571500">
              <a:buFont typeface="+mj-lt"/>
              <a:buAutoNum type="arabicParenR"/>
            </a:pPr>
            <a:r>
              <a:rPr lang="en-US" sz="1400" dirty="0"/>
              <a:t>PNL</a:t>
            </a:r>
          </a:p>
          <a:p>
            <a:pPr marL="1028689" lvl="1" indent="-571500">
              <a:buFont typeface="+mj-lt"/>
              <a:buAutoNum type="arabicParenR"/>
            </a:pPr>
            <a:r>
              <a:rPr lang="en-US" sz="1400" dirty="0" err="1"/>
              <a:t>Profitabilité</a:t>
            </a:r>
            <a:endParaRPr lang="en-US" sz="1400" dirty="0"/>
          </a:p>
          <a:p>
            <a:pPr marL="571500" indent="-571500">
              <a:buFont typeface="+mj-lt"/>
              <a:buAutoNum type="romanUcPeriod"/>
            </a:pPr>
            <a:r>
              <a:rPr lang="en-US" sz="2000" b="1" dirty="0"/>
              <a:t>Conclusions</a:t>
            </a:r>
          </a:p>
          <a:p>
            <a:pPr marL="571500" indent="-571500">
              <a:buFont typeface="+mj-lt"/>
              <a:buAutoNum type="romanUcPeriod"/>
            </a:pPr>
            <a:endParaRPr lang="en-US" sz="2400" b="1" dirty="0"/>
          </a:p>
        </p:txBody>
      </p:sp>
    </p:spTree>
    <p:extLst>
      <p:ext uri="{BB962C8B-B14F-4D97-AF65-F5344CB8AC3E}">
        <p14:creationId xmlns:p14="http://schemas.microsoft.com/office/powerpoint/2010/main" val="34398141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12747</TotalTime>
  <Words>2669</Words>
  <Application>Microsoft Office PowerPoint</Application>
  <PresentationFormat>Grand écran</PresentationFormat>
  <Paragraphs>770</Paragraphs>
  <Slides>24</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24</vt:i4>
      </vt:variant>
    </vt:vector>
  </HeadingPairs>
  <TitlesOfParts>
    <vt:vector size="32" baseType="lpstr">
      <vt:lpstr>Arial</vt:lpstr>
      <vt:lpstr>Calibri</vt:lpstr>
      <vt:lpstr>Calibri Light</vt:lpstr>
      <vt:lpstr>Century</vt:lpstr>
      <vt:lpstr>Century Gothic</vt:lpstr>
      <vt:lpstr>Trebuchet MS</vt:lpstr>
      <vt:lpstr>Wingdings</vt:lpstr>
      <vt:lpstr>Office Theme</vt:lpstr>
      <vt:lpstr>Etude relative aux plateformes artisanales dans la région de Tanger - Tétouan - Al Hoceima</vt:lpstr>
      <vt:lpstr>Sommaire:</vt:lpstr>
      <vt:lpstr>Introduction</vt:lpstr>
      <vt:lpstr>Sommaire:</vt:lpstr>
      <vt:lpstr>Rappel des Scénarii Chiffre d’affaires  </vt:lpstr>
      <vt:lpstr>Sommaire:</vt:lpstr>
      <vt:lpstr>Benchmark de modèles SDL: Casa Event</vt:lpstr>
      <vt:lpstr>Benchmark de modèles SDL: Casa Aménagement</vt:lpstr>
      <vt:lpstr>Sommaire:</vt:lpstr>
      <vt:lpstr>Sommaire:</vt:lpstr>
      <vt:lpstr>Scénario Central  </vt:lpstr>
      <vt:lpstr>Sommaire:</vt:lpstr>
      <vt:lpstr>Investissements</vt:lpstr>
      <vt:lpstr>Frais de constitution: 300 KDH</vt:lpstr>
      <vt:lpstr>Ressources Humaines</vt:lpstr>
      <vt:lpstr>Charges de fonctionnement</vt:lpstr>
      <vt:lpstr>Synthèse des frais de fonctionnement</vt:lpstr>
      <vt:lpstr>Besoin en financement</vt:lpstr>
      <vt:lpstr>Sommaire:</vt:lpstr>
      <vt:lpstr>Synthèse du compte de résultat</vt:lpstr>
      <vt:lpstr>Synthèse du PNL plateforme</vt:lpstr>
      <vt:lpstr>Profitalité de la SDR</vt:lpstr>
      <vt:lpstr>Calendrier de réalisation</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Marouan Ben Larbi</dc:creator>
  <cp:lastModifiedBy>surface</cp:lastModifiedBy>
  <cp:revision>268</cp:revision>
  <dcterms:created xsi:type="dcterms:W3CDTF">2018-11-22T09:07:05Z</dcterms:created>
  <dcterms:modified xsi:type="dcterms:W3CDTF">2019-11-04T20:56:25Z</dcterms:modified>
</cp:coreProperties>
</file>